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8" r:id="rId3"/>
    <p:sldId id="259" r:id="rId4"/>
    <p:sldId id="271" r:id="rId5"/>
    <p:sldId id="277" r:id="rId6"/>
    <p:sldId id="279" r:id="rId7"/>
    <p:sldId id="272" r:id="rId8"/>
    <p:sldId id="262" r:id="rId9"/>
    <p:sldId id="278" r:id="rId10"/>
    <p:sldId id="276" r:id="rId11"/>
    <p:sldId id="27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9056"/>
    <a:srgbClr val="C40CAE"/>
    <a:srgbClr val="EE69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07" autoAdjust="0"/>
    <p:restoredTop sz="96340" autoAdjust="0"/>
  </p:normalViewPr>
  <p:slideViewPr>
    <p:cSldViewPr snapToGrid="0">
      <p:cViewPr>
        <p:scale>
          <a:sx n="100" d="100"/>
          <a:sy n="100" d="100"/>
        </p:scale>
        <p:origin x="84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58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95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98709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09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235200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31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142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48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453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810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370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16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900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9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025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923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86820-FE33-4751-8574-016FB3BB7CD3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676ADF9-EA6A-41B0-A36F-2A0548762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562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13" Type="http://schemas.openxmlformats.org/officeDocument/2006/relationships/image" Target="../media/image7.jpe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microsoft.com/office/2017/06/relationships/model3d" Target="../media/model3d5.glb"/><Relationship Id="rId4" Type="http://schemas.microsoft.com/office/2017/06/relationships/model3d" Target="../media/model3d2.glb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66DA6-2FD4-4A27-AA34-7717A206DA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Battery Management for Standalone Solar-Power Lighting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D1047C-41D4-45CA-B9FC-8F2829F3C2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Based on IoT platform </a:t>
            </a:r>
          </a:p>
        </p:txBody>
      </p:sp>
    </p:spTree>
    <p:extLst>
      <p:ext uri="{BB962C8B-B14F-4D97-AF65-F5344CB8AC3E}">
        <p14:creationId xmlns:p14="http://schemas.microsoft.com/office/powerpoint/2010/main" val="495368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9F30EE5-6C73-4494-AC70-6E1D71400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/>
          <a:lstStyle/>
          <a:p>
            <a:r>
              <a:rPr lang="en-US" dirty="0"/>
              <a:t>Software Development Breaks down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2113A5-5FB0-4A37-9F0D-0A58EF8EFFD1}"/>
              </a:ext>
            </a:extLst>
          </p:cNvPr>
          <p:cNvSpPr txBox="1"/>
          <p:nvPr/>
        </p:nvSpPr>
        <p:spPr>
          <a:xfrm>
            <a:off x="564621" y="317500"/>
            <a:ext cx="1053200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800" b="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[SW-1.1]</a:t>
            </a:r>
            <a:r>
              <a:rPr lang="th-TH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ReadPVParam</a:t>
            </a:r>
            <a:endParaRPr lang="en-US" sz="1200" b="1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Description: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R</a:t>
            </a:r>
            <a:r>
              <a:rPr lang="en-US" sz="1200" b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ead PV generation profile CSV file and send it to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Arduino software</a:t>
            </a:r>
          </a:p>
          <a:p>
            <a:r>
              <a:rPr lang="en-US" sz="1200" b="1" dirty="0">
                <a:solidFill>
                  <a:srgbClr val="FF0000"/>
                </a:solidFill>
                <a:latin typeface="Franklin Gothic Book" panose="020B0503020102020204" pitchFamily="34" charset="0"/>
              </a:rPr>
              <a:t>Approach: </a:t>
            </a:r>
            <a:r>
              <a:rPr lang="en-US" sz="1200" dirty="0">
                <a:solidFill>
                  <a:srgbClr val="FF0000"/>
                </a:solidFill>
                <a:latin typeface="Franklin Gothic Book" panose="020B0503020102020204" pitchFamily="34" charset="0"/>
              </a:rPr>
              <a:t>TBD</a:t>
            </a:r>
            <a:r>
              <a:rPr lang="th-TH" sz="1200" dirty="0">
                <a:solidFill>
                  <a:srgbClr val="FF0000"/>
                </a:solidFill>
                <a:latin typeface="Franklin Gothic Book" panose="020B0503020102020204" pitchFamily="34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Franklin Gothic Book" panose="020B0503020102020204" pitchFamily="34" charset="0"/>
              </a:rPr>
              <a:t>(SD card, NETPIE Cloud, etc.)</a:t>
            </a:r>
          </a:p>
          <a:p>
            <a:r>
              <a:rPr lang="th-TH" sz="1200" b="0" u="none" strike="noStrike" baseline="0" dirty="0">
                <a:solidFill>
                  <a:srgbClr val="FF0000"/>
                </a:solidFill>
                <a:latin typeface="Franklin Gothic Book" panose="020B0503020102020204" pitchFamily="34" charset="0"/>
              </a:rPr>
              <a:t> </a:t>
            </a:r>
            <a:endParaRPr lang="en-US" sz="1200" b="0" u="none" strike="noStrike" baseline="0" dirty="0">
              <a:solidFill>
                <a:srgbClr val="FF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[SW-1.2]</a:t>
            </a:r>
            <a:r>
              <a:rPr lang="th-TH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ReadLAMPParam</a:t>
            </a:r>
            <a:endParaRPr lang="en-US" sz="1200" b="1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Description: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R</a:t>
            </a:r>
            <a:r>
              <a:rPr lang="en-US" sz="1200" b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ead Lighting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load profile</a:t>
            </a:r>
            <a:r>
              <a:rPr lang="en-US" sz="1200" b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from CSV file and send it to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Arduino software</a:t>
            </a:r>
          </a:p>
          <a:p>
            <a:r>
              <a:rPr lang="en-US" sz="1200" b="1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Input: </a:t>
            </a:r>
            <a:r>
              <a:rPr lang="en-US" sz="1200" b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PV generation profile (CSV file) </a:t>
            </a:r>
          </a:p>
          <a:p>
            <a:r>
              <a:rPr lang="en-US" sz="1200" b="1" dirty="0">
                <a:solidFill>
                  <a:srgbClr val="FF0000"/>
                </a:solidFill>
                <a:latin typeface="Franklin Gothic Book" panose="020B0503020102020204" pitchFamily="34" charset="0"/>
              </a:rPr>
              <a:t>Approach: </a:t>
            </a:r>
            <a:r>
              <a:rPr lang="en-US" sz="1200" dirty="0">
                <a:solidFill>
                  <a:srgbClr val="FF0000"/>
                </a:solidFill>
                <a:latin typeface="Franklin Gothic Book" panose="020B0503020102020204" pitchFamily="34" charset="0"/>
              </a:rPr>
              <a:t>TBD</a:t>
            </a:r>
            <a:r>
              <a:rPr lang="th-TH" sz="1200" dirty="0">
                <a:solidFill>
                  <a:srgbClr val="FF0000"/>
                </a:solidFill>
                <a:latin typeface="Franklin Gothic Book" panose="020B0503020102020204" pitchFamily="34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Franklin Gothic Book" panose="020B0503020102020204" pitchFamily="34" charset="0"/>
              </a:rPr>
              <a:t>(SD card, NETPIE Cloud , etc.)</a:t>
            </a:r>
          </a:p>
          <a:p>
            <a:endParaRPr lang="en-US" sz="12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[SW-2.1] </a:t>
            </a:r>
            <a:r>
              <a:rPr lang="th-TH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Function: </a:t>
            </a:r>
            <a:r>
              <a:rPr lang="en-US" sz="1200" b="1" i="0" u="none" strike="noStrike" baseline="0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OperateMode</a:t>
            </a:r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()</a:t>
            </a: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Input</a:t>
            </a:r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: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Discrete value of solar PV generation, Previous state SOC, DOD,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SOH,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Temperature</a:t>
            </a:r>
          </a:p>
          <a:p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Output: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Battery is ready charged or discharged</a:t>
            </a:r>
            <a:endParaRPr lang="en-US" sz="12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endParaRPr lang="en-US" sz="12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[SW-2.2] </a:t>
            </a:r>
            <a:r>
              <a:rPr lang="th-TH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Function: </a:t>
            </a:r>
            <a:r>
              <a:rPr lang="en-US" sz="1200" b="1" i="0" u="none" strike="noStrike" baseline="0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Batt</a:t>
            </a:r>
            <a:r>
              <a:rPr lang="en-US" sz="1200" b="1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CurrCal</a:t>
            </a:r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()</a:t>
            </a:r>
            <a:endParaRPr lang="en-US" sz="1200" b="1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Input: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Discrete value of solar PV generation, Discrete value of lamp load </a:t>
            </a:r>
          </a:p>
          <a:p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O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utput: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Battery Charging current, Battery Discharging current</a:t>
            </a:r>
          </a:p>
          <a:p>
            <a:endParaRPr lang="th-TH" sz="12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[SW-2.</a:t>
            </a:r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3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]</a:t>
            </a:r>
            <a:r>
              <a:rPr lang="th-TH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 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Function:</a:t>
            </a:r>
            <a:r>
              <a:rPr lang="th-TH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</a:t>
            </a:r>
            <a:r>
              <a:rPr lang="en-US" sz="1200" b="1" i="0" u="none" strike="noStrike" baseline="0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BattParamCa</a:t>
            </a:r>
            <a:r>
              <a:rPr lang="en-US" sz="1200" b="1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l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()</a:t>
            </a:r>
            <a:endParaRPr lang="th-TH" sz="1200" b="1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Input: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Previous state SOC, DOD,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SOH,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Temperature, Battery Charging current, Battery Discharging current</a:t>
            </a:r>
          </a:p>
          <a:p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O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utput: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Current state SOC DOD,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SOH,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Temperature, warning code and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LED status</a:t>
            </a:r>
            <a:endParaRPr lang="th-TH" sz="12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endParaRPr lang="th-TH" sz="12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[SW-3.1]: </a:t>
            </a:r>
            <a:r>
              <a:rPr lang="en-US" sz="1200" b="1" i="0" u="none" strike="noStrike" baseline="0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UpdateDisplay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()</a:t>
            </a: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Input: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Current state SOC DOD,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SOH,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Temperature, warning code</a:t>
            </a:r>
            <a:endParaRPr lang="th-TH" sz="12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O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utput: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Update battery status on LCD display, warning message</a:t>
            </a:r>
          </a:p>
          <a:p>
            <a:endParaRPr lang="en-US" sz="120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[SW-3.2]: </a:t>
            </a:r>
            <a:r>
              <a:rPr lang="en-US" sz="1200" b="1" i="0" u="none" strike="noStrike" baseline="0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UpdateToNetpie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()</a:t>
            </a: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Input: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 Current state SOC DOD,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SOH,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Temperature, warning code</a:t>
            </a:r>
            <a:endParaRPr lang="th-TH" sz="12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O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utput: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Update battery status on NETPIE, warning message</a:t>
            </a:r>
          </a:p>
          <a:p>
            <a:endParaRPr lang="th-TH" sz="12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[SW-4] ISR: </a:t>
            </a:r>
            <a:r>
              <a:rPr lang="en-US" sz="1200" b="1" i="0" u="none" strike="noStrike" baseline="0" dirty="0" err="1">
                <a:solidFill>
                  <a:srgbClr val="000000"/>
                </a:solidFill>
                <a:latin typeface="Franklin Gothic Book" panose="020B0503020102020204" pitchFamily="34" charset="0"/>
              </a:rPr>
              <a:t>DisableOperation</a:t>
            </a:r>
            <a:endParaRPr lang="en-US" sz="1200" b="1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Input: 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Physical/ Mobile push button, warning  code</a:t>
            </a:r>
          </a:p>
          <a:p>
            <a:r>
              <a:rPr lang="en-US" sz="1200" b="1" dirty="0">
                <a:solidFill>
                  <a:srgbClr val="000000"/>
                </a:solidFill>
                <a:latin typeface="Franklin Gothic Book" panose="020B0503020102020204" pitchFamily="34" charset="0"/>
              </a:rPr>
              <a:t>O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utput: </a:t>
            </a:r>
            <a:r>
              <a:rPr lang="en-US" sz="120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S</a:t>
            </a:r>
            <a:r>
              <a:rPr lang="en-US" sz="12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top Charging/ Discharging and send notification to LCD/mobile, LED status</a:t>
            </a:r>
            <a:endParaRPr lang="en-US" sz="180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04E9EF-FF0C-4010-9BEC-B0250CE333E1}"/>
              </a:ext>
            </a:extLst>
          </p:cNvPr>
          <p:cNvSpPr/>
          <p:nvPr/>
        </p:nvSpPr>
        <p:spPr>
          <a:xfrm>
            <a:off x="499533" y="609600"/>
            <a:ext cx="10024534" cy="22521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E2812E-37E9-44E2-8AB9-7E1F5813F2A0}"/>
              </a:ext>
            </a:extLst>
          </p:cNvPr>
          <p:cNvSpPr/>
          <p:nvPr/>
        </p:nvSpPr>
        <p:spPr>
          <a:xfrm>
            <a:off x="499533" y="2980268"/>
            <a:ext cx="10024534" cy="143086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3D5117-963C-4423-9685-16E1FB10BFDC}"/>
              </a:ext>
            </a:extLst>
          </p:cNvPr>
          <p:cNvSpPr/>
          <p:nvPr/>
        </p:nvSpPr>
        <p:spPr>
          <a:xfrm>
            <a:off x="499533" y="4492180"/>
            <a:ext cx="10024534" cy="12905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A032D4-9995-4E7F-B1E5-BE1BEFEB1941}"/>
              </a:ext>
            </a:extLst>
          </p:cNvPr>
          <p:cNvSpPr/>
          <p:nvPr/>
        </p:nvSpPr>
        <p:spPr>
          <a:xfrm>
            <a:off x="499533" y="5863779"/>
            <a:ext cx="10024534" cy="7323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C8AE04-75F3-4BB3-910C-8910C385BEB0}"/>
              </a:ext>
            </a:extLst>
          </p:cNvPr>
          <p:cNvSpPr txBox="1"/>
          <p:nvPr/>
        </p:nvSpPr>
        <p:spPr>
          <a:xfrm>
            <a:off x="7374467" y="1320800"/>
            <a:ext cx="281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SW Section 1: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Data Acquisition and Operation Mode Selection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BE8E27-18C4-4328-BA64-D0D6F1E8250D}"/>
              </a:ext>
            </a:extLst>
          </p:cNvPr>
          <p:cNvSpPr txBox="1"/>
          <p:nvPr/>
        </p:nvSpPr>
        <p:spPr>
          <a:xfrm>
            <a:off x="7374467" y="3130624"/>
            <a:ext cx="281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SW Section 2: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Battery parameters Calculation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E9FF98-1B52-4147-B04B-01D314E79D35}"/>
              </a:ext>
            </a:extLst>
          </p:cNvPr>
          <p:cNvSpPr txBox="1"/>
          <p:nvPr/>
        </p:nvSpPr>
        <p:spPr>
          <a:xfrm>
            <a:off x="7281334" y="4613870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SW Section 3: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Battery Status Update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96000A-EA7C-46CA-9F51-308A5C9103FB}"/>
              </a:ext>
            </a:extLst>
          </p:cNvPr>
          <p:cNvSpPr txBox="1"/>
          <p:nvPr/>
        </p:nvSpPr>
        <p:spPr>
          <a:xfrm>
            <a:off x="7281334" y="5887912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SW Section 4: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Battery Protection</a:t>
            </a:r>
          </a:p>
        </p:txBody>
      </p:sp>
    </p:spTree>
    <p:extLst>
      <p:ext uri="{BB962C8B-B14F-4D97-AF65-F5344CB8AC3E}">
        <p14:creationId xmlns:p14="http://schemas.microsoft.com/office/powerpoint/2010/main" val="4023332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DB70C-0BB8-4013-BA63-B72676981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1320800"/>
          </a:xfrm>
        </p:spPr>
        <p:txBody>
          <a:bodyPr>
            <a:normAutofit/>
          </a:bodyPr>
          <a:lstStyle/>
          <a:p>
            <a:r>
              <a:rPr lang="en-US" sz="3200" dirty="0"/>
              <a:t>Project Timeline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115D9FA-7775-4AB7-B5DC-1E3F018B45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207506"/>
              </p:ext>
            </p:extLst>
          </p:nvPr>
        </p:nvGraphicFramePr>
        <p:xfrm>
          <a:off x="130175" y="660400"/>
          <a:ext cx="11823699" cy="6172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9667">
                  <a:extLst>
                    <a:ext uri="{9D8B030D-6E8A-4147-A177-3AD203B41FA5}">
                      <a16:colId xmlns:a16="http://schemas.microsoft.com/office/drawing/2014/main" val="3184740132"/>
                    </a:ext>
                  </a:extLst>
                </a:gridCol>
                <a:gridCol w="1047023">
                  <a:extLst>
                    <a:ext uri="{9D8B030D-6E8A-4147-A177-3AD203B41FA5}">
                      <a16:colId xmlns:a16="http://schemas.microsoft.com/office/drawing/2014/main" val="3640027131"/>
                    </a:ext>
                  </a:extLst>
                </a:gridCol>
                <a:gridCol w="1010419">
                  <a:extLst>
                    <a:ext uri="{9D8B030D-6E8A-4147-A177-3AD203B41FA5}">
                      <a16:colId xmlns:a16="http://schemas.microsoft.com/office/drawing/2014/main" val="613685421"/>
                    </a:ext>
                  </a:extLst>
                </a:gridCol>
                <a:gridCol w="1182370">
                  <a:extLst>
                    <a:ext uri="{9D8B030D-6E8A-4147-A177-3AD203B41FA5}">
                      <a16:colId xmlns:a16="http://schemas.microsoft.com/office/drawing/2014/main" val="2189911995"/>
                    </a:ext>
                  </a:extLst>
                </a:gridCol>
                <a:gridCol w="1182370">
                  <a:extLst>
                    <a:ext uri="{9D8B030D-6E8A-4147-A177-3AD203B41FA5}">
                      <a16:colId xmlns:a16="http://schemas.microsoft.com/office/drawing/2014/main" val="1261086421"/>
                    </a:ext>
                  </a:extLst>
                </a:gridCol>
                <a:gridCol w="1182370">
                  <a:extLst>
                    <a:ext uri="{9D8B030D-6E8A-4147-A177-3AD203B41FA5}">
                      <a16:colId xmlns:a16="http://schemas.microsoft.com/office/drawing/2014/main" val="758362225"/>
                    </a:ext>
                  </a:extLst>
                </a:gridCol>
                <a:gridCol w="1182370">
                  <a:extLst>
                    <a:ext uri="{9D8B030D-6E8A-4147-A177-3AD203B41FA5}">
                      <a16:colId xmlns:a16="http://schemas.microsoft.com/office/drawing/2014/main" val="2499923681"/>
                    </a:ext>
                  </a:extLst>
                </a:gridCol>
                <a:gridCol w="1182370">
                  <a:extLst>
                    <a:ext uri="{9D8B030D-6E8A-4147-A177-3AD203B41FA5}">
                      <a16:colId xmlns:a16="http://schemas.microsoft.com/office/drawing/2014/main" val="3237443268"/>
                    </a:ext>
                  </a:extLst>
                </a:gridCol>
                <a:gridCol w="1182370">
                  <a:extLst>
                    <a:ext uri="{9D8B030D-6E8A-4147-A177-3AD203B41FA5}">
                      <a16:colId xmlns:a16="http://schemas.microsoft.com/office/drawing/2014/main" val="3888597259"/>
                    </a:ext>
                  </a:extLst>
                </a:gridCol>
                <a:gridCol w="1182370">
                  <a:extLst>
                    <a:ext uri="{9D8B030D-6E8A-4147-A177-3AD203B41FA5}">
                      <a16:colId xmlns:a16="http://schemas.microsoft.com/office/drawing/2014/main" val="966961031"/>
                    </a:ext>
                  </a:extLst>
                </a:gridCol>
              </a:tblGrid>
              <a:tr h="350521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Task</a:t>
                      </a:r>
                    </a:p>
                  </a:txBody>
                  <a:tcPr anchor="ctr"/>
                </a:tc>
                <a:tc gridSpan="9"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Week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5163514"/>
                  </a:ext>
                </a:extLst>
              </a:tr>
              <a:tr h="350521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7912852"/>
                  </a:ext>
                </a:extLst>
              </a:tr>
              <a:tr h="89090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Literature Review/ Data sourcing and data management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Documentation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3898295"/>
                  </a:ext>
                </a:extLst>
              </a:tr>
              <a:tr h="1119804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strike="noStrike" baseline="0" dirty="0">
                          <a:solidFill>
                            <a:srgbClr val="000000"/>
                          </a:solidFill>
                          <a:latin typeface="Franklin Gothic Book" panose="020B0503020102020204" pitchFamily="34" charset="0"/>
                        </a:rPr>
                        <a:t>-   </a:t>
                      </a:r>
                      <a:r>
                        <a:rPr lang="en-US" sz="1000" b="0" u="none" strike="noStrike" baseline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SW-1.1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US" sz="1000" b="0" u="none" strike="noStrike" baseline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 SW-1.2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0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Software functional test 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0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Documentation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2185943"/>
                  </a:ext>
                </a:extLst>
              </a:tr>
              <a:tr h="96393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SW-2.1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SW-2.2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SW-2.</a:t>
                      </a:r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0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Software functional test 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0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Documentation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421324"/>
                  </a:ext>
                </a:extLst>
              </a:tr>
              <a:tr h="1109982">
                <a:tc>
                  <a:txBody>
                    <a:bodyPr/>
                    <a:lstStyle/>
                    <a:p>
                      <a:pPr algn="l"/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SW-3.1</a:t>
                      </a:r>
                    </a:p>
                    <a:p>
                      <a:pPr algn="l"/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SW-3.2</a:t>
                      </a:r>
                    </a:p>
                    <a:p>
                      <a:pPr algn="l"/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SW-4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0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Software functional test 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0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Documentation</a:t>
                      </a:r>
                    </a:p>
                    <a:p>
                      <a:pPr algn="l"/>
                      <a:endParaRPr lang="en-US" sz="10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050269"/>
                  </a:ext>
                </a:extLst>
              </a:tr>
              <a:tr h="861388">
                <a:tc>
                  <a:txBody>
                    <a:bodyPr/>
                    <a:lstStyle/>
                    <a:p>
                      <a:pPr algn="l"/>
                      <a:r>
                        <a:rPr lang="en-US" sz="10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Integration Test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-Documentation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627143"/>
                  </a:ext>
                </a:extLst>
              </a:tr>
              <a:tr h="350521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4494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173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9EA62-E22A-4DD8-AD0E-E1FF0EADD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BCC17-A97A-4AB3-9136-B499F0BE1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0933"/>
            <a:ext cx="8596668" cy="4851400"/>
          </a:xfrm>
        </p:spPr>
        <p:txBody>
          <a:bodyPr>
            <a:normAutofit/>
          </a:bodyPr>
          <a:lstStyle/>
          <a:p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A stand-alone solar-powered LED lighting system consists of a solar panel which generates electrical power and stores in battery, waiting to be discharged at night</a:t>
            </a:r>
          </a:p>
          <a:p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The LED is turned on automatically at sunset when the sky is dark and turned off in the morning when the sky is bright. The open-circuit voltage of the PV module is used to detect the sunrise or sunset using a signal filter</a:t>
            </a:r>
          </a:p>
          <a:p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646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4F466-99EF-459F-8F2A-8B0936766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"/>
            <a:ext cx="10515600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Data Acquisition</a:t>
            </a:r>
            <a:endParaRPr lang="en-US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5EAD33-9371-4380-9BD0-F1CDB836A871}"/>
              </a:ext>
            </a:extLst>
          </p:cNvPr>
          <p:cNvSpPr txBox="1">
            <a:spLocks/>
          </p:cNvSpPr>
          <p:nvPr/>
        </p:nvSpPr>
        <p:spPr>
          <a:xfrm>
            <a:off x="838200" y="1253331"/>
            <a:ext cx="10515600" cy="5359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PV Data Acquisition (from .csv files)</a:t>
            </a: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PV DC voltage and current</a:t>
            </a:r>
          </a:p>
          <a:p>
            <a:pPr marL="514350" indent="-514350">
              <a:buFont typeface="Arial" panose="020B0604020202020204" pitchFamily="34" charset="0"/>
              <a:buAutoNum type="arabicParenR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PV output profile </a:t>
            </a:r>
          </a:p>
          <a:p>
            <a:pPr marL="0" indent="0">
              <a:buNone/>
            </a:pPr>
            <a:endParaRPr lang="en-US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Lighting System Acquisition (from .csv files)</a:t>
            </a:r>
          </a:p>
          <a:p>
            <a:pPr marL="0" indent="0">
              <a:buNone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Lighting system load profile</a:t>
            </a:r>
          </a:p>
          <a:p>
            <a:pPr marL="0" indent="0">
              <a:buNone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Battery Pack Data Acquisition (from .csv files)</a:t>
            </a:r>
          </a:p>
          <a:p>
            <a:pPr marL="514350" indent="-514350">
              <a:buAutoNum type="arabicParenR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Battery Pack voltage</a:t>
            </a:r>
          </a:p>
          <a:p>
            <a:pPr marL="514350" indent="-514350">
              <a:buAutoNum type="arabicParenR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Battery Pack Current</a:t>
            </a:r>
          </a:p>
          <a:p>
            <a:pPr marL="514350" indent="-514350">
              <a:buAutoNum type="arabicParenR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Battery Pack Temperature</a:t>
            </a:r>
          </a:p>
          <a:p>
            <a:pPr marL="0" indent="0">
              <a:buNone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09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urface Pro - Burgundy">
                <a:extLst>
                  <a:ext uri="{FF2B5EF4-FFF2-40B4-BE49-F238E27FC236}">
                    <a16:creationId xmlns:a16="http://schemas.microsoft.com/office/drawing/2014/main" id="{A0319151-D150-4126-A09E-6267BD9315F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6126454"/>
                  </p:ext>
                </p:extLst>
              </p:nvPr>
            </p:nvGraphicFramePr>
            <p:xfrm>
              <a:off x="8255941" y="4465326"/>
              <a:ext cx="2351774" cy="245850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51774" cy="2458502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1324185" ay="-1960565" az="-74082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8407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urface Pro - Burgundy">
                <a:extLst>
                  <a:ext uri="{FF2B5EF4-FFF2-40B4-BE49-F238E27FC236}">
                    <a16:creationId xmlns:a16="http://schemas.microsoft.com/office/drawing/2014/main" id="{A0319151-D150-4126-A09E-6267BD9315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55941" y="4465326"/>
                <a:ext cx="2351774" cy="2458502"/>
              </a:xfrm>
              <a:prstGeom prst="rect">
                <a:avLst/>
              </a:prstGeom>
            </p:spPr>
          </p:pic>
        </mc:Fallback>
      </mc:AlternateContent>
      <p:grpSp>
        <p:nvGrpSpPr>
          <p:cNvPr id="49" name="Group 48">
            <a:extLst>
              <a:ext uri="{FF2B5EF4-FFF2-40B4-BE49-F238E27FC236}">
                <a16:creationId xmlns:a16="http://schemas.microsoft.com/office/drawing/2014/main" id="{44857F80-2713-4BF4-875E-69132F1F5518}"/>
              </a:ext>
            </a:extLst>
          </p:cNvPr>
          <p:cNvGrpSpPr/>
          <p:nvPr/>
        </p:nvGrpSpPr>
        <p:grpSpPr>
          <a:xfrm>
            <a:off x="10607715" y="3781851"/>
            <a:ext cx="1513774" cy="3089839"/>
            <a:chOff x="7770243" y="2540122"/>
            <a:chExt cx="1513774" cy="3089839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6" name="3D Model 5" descr="Mobile phone">
                  <a:extLst>
                    <a:ext uri="{FF2B5EF4-FFF2-40B4-BE49-F238E27FC236}">
                      <a16:creationId xmlns:a16="http://schemas.microsoft.com/office/drawing/2014/main" id="{64D20C76-A1BE-4A3F-863F-3B5251DF5AB3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354598040"/>
                    </p:ext>
                  </p:extLst>
                </p:nvPr>
              </p:nvGraphicFramePr>
              <p:xfrm>
                <a:off x="7770243" y="2540122"/>
                <a:ext cx="1513774" cy="3089839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513774" cy="3089839"/>
                      </a:xfrm>
                      <a:prstGeom prst="rect">
                        <a:avLst/>
                      </a:prstGeom>
                    </am3d:spPr>
                    <am3d:camera>
                      <am3d:pos x="0" y="0" z="5250070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32307497" d="1000000"/>
                      <am3d:preTrans dx="-44610" dy="-17992235" dz="888902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/>
                      <am3d:postTrans dx="0" dy="0" dz="0"/>
                    </am3d:trans>
                    <am3d:raster rName="Office3DRenderer" rVer="16.0.8326">
                      <am3d:blip r:embed="rId5"/>
                    </am3d:raster>
                    <am3d:objViewport viewportSz="3635278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6" name="3D Model 5" descr="Mobile phone">
                  <a:extLst>
                    <a:ext uri="{FF2B5EF4-FFF2-40B4-BE49-F238E27FC236}">
                      <a16:creationId xmlns:a16="http://schemas.microsoft.com/office/drawing/2014/main" id="{64D20C76-A1BE-4A3F-863F-3B5251DF5AB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0607715" y="3781851"/>
                  <a:ext cx="1513774" cy="3089839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753829F7-99D0-470D-B2E0-1FB9DD157475}"/>
                </a:ext>
              </a:extLst>
            </p:cNvPr>
            <p:cNvSpPr/>
            <p:nvPr/>
          </p:nvSpPr>
          <p:spPr>
            <a:xfrm>
              <a:off x="7898308" y="2883694"/>
              <a:ext cx="1252882" cy="499562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600" b="1" dirty="0"/>
                <a:t>Notification</a:t>
              </a:r>
            </a:p>
            <a:p>
              <a:endParaRPr lang="en-US" sz="600" b="1" dirty="0"/>
            </a:p>
            <a:p>
              <a:r>
                <a:rPr lang="en-US" sz="500" dirty="0"/>
                <a:t>Battery Status = Battery high temperature, please stop charging</a:t>
              </a:r>
            </a:p>
            <a:p>
              <a:endParaRPr lang="en-US" sz="600" dirty="0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1F2BBD29-8655-4CFE-9F47-F971F3BF2F6D}"/>
                </a:ext>
              </a:extLst>
            </p:cNvPr>
            <p:cNvGrpSpPr/>
            <p:nvPr/>
          </p:nvGrpSpPr>
          <p:grpSpPr>
            <a:xfrm>
              <a:off x="7898308" y="3574591"/>
              <a:ext cx="1252882" cy="1734599"/>
              <a:chOff x="6210465" y="2881851"/>
              <a:chExt cx="1252882" cy="1734599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FB5906F3-3886-4F81-8F64-308AFC17418E}"/>
                  </a:ext>
                </a:extLst>
              </p:cNvPr>
              <p:cNvSpPr/>
              <p:nvPr/>
            </p:nvSpPr>
            <p:spPr>
              <a:xfrm>
                <a:off x="6210465" y="2881851"/>
                <a:ext cx="1252882" cy="1734599"/>
              </a:xfrm>
              <a:prstGeom prst="round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sz="700" dirty="0"/>
                  <a:t>Battery Current =     A    </a:t>
                </a:r>
              </a:p>
              <a:p>
                <a:r>
                  <a:rPr lang="en-US" sz="700" dirty="0"/>
                  <a:t>PV Current =            A</a:t>
                </a:r>
                <a:endParaRPr lang="th-TH" sz="700" dirty="0"/>
              </a:p>
              <a:p>
                <a:r>
                  <a:rPr lang="en-US" sz="700" dirty="0"/>
                  <a:t>Battery Voltage =     V   </a:t>
                </a:r>
              </a:p>
              <a:p>
                <a:r>
                  <a:rPr lang="en-US" sz="700" dirty="0"/>
                  <a:t>PV Voltage =            V</a:t>
                </a:r>
              </a:p>
              <a:p>
                <a:endParaRPr lang="th-TH" sz="700" dirty="0"/>
              </a:p>
              <a:p>
                <a:r>
                  <a:rPr lang="en-US" sz="700" dirty="0"/>
                  <a:t>SOC =     %</a:t>
                </a:r>
              </a:p>
              <a:p>
                <a:r>
                  <a:rPr lang="en-US" sz="700" dirty="0"/>
                  <a:t>DOD =     % 	     	</a:t>
                </a:r>
              </a:p>
              <a:p>
                <a:r>
                  <a:rPr lang="en-US" sz="700" dirty="0"/>
                  <a:t>Capacity =         %</a:t>
                </a:r>
              </a:p>
              <a:p>
                <a:r>
                  <a:rPr lang="en-US" sz="700" dirty="0"/>
                  <a:t>Battery Temp =   °C</a:t>
                </a:r>
              </a:p>
              <a:p>
                <a:endParaRPr lang="en-US" sz="600" dirty="0"/>
              </a:p>
            </p:txBody>
          </p:sp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4A57FCFD-E711-4647-AEF9-40BBC9E52DEB}"/>
                  </a:ext>
                </a:extLst>
              </p:cNvPr>
              <p:cNvSpPr/>
              <p:nvPr/>
            </p:nvSpPr>
            <p:spPr>
              <a:xfrm>
                <a:off x="6305166" y="4167984"/>
                <a:ext cx="1081087" cy="348639"/>
              </a:xfrm>
              <a:prstGeom prst="roundRect">
                <a:avLst/>
              </a:prstGeom>
              <a:solidFill>
                <a:srgbClr val="F89056"/>
              </a:solidFill>
              <a:ln>
                <a:solidFill>
                  <a:srgbClr val="EE690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/>
              </a:p>
              <a:p>
                <a:pPr algn="ctr"/>
                <a:r>
                  <a:rPr lang="en-US" sz="1000" dirty="0"/>
                  <a:t>Open/Close Contactor</a:t>
                </a:r>
              </a:p>
              <a:p>
                <a:pPr algn="ctr"/>
                <a:endParaRPr lang="en-US" sz="1000" dirty="0"/>
              </a:p>
            </p:txBody>
          </p:sp>
        </p:grp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2" name="3D Model 51" descr="Solar Panel On Stand">
                <a:extLst>
                  <a:ext uri="{FF2B5EF4-FFF2-40B4-BE49-F238E27FC236}">
                    <a16:creationId xmlns:a16="http://schemas.microsoft.com/office/drawing/2014/main" id="{BF3243DC-8FDF-4CCB-8B72-73A721D021B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6755470"/>
                  </p:ext>
                </p:extLst>
              </p:nvPr>
            </p:nvGraphicFramePr>
            <p:xfrm>
              <a:off x="194858" y="-41495"/>
              <a:ext cx="1990656" cy="2343398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990656" cy="2343398"/>
                    </a:xfrm>
                    <a:prstGeom prst="rect">
                      <a:avLst/>
                    </a:prstGeom>
                  </am3d:spPr>
                  <am3d:camera>
                    <am3d:pos x="0" y="0" z="7781235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00992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72142" ay="-2044434" az="-614321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26761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2" name="3D Model 51" descr="Solar Panel On Stand">
                <a:extLst>
                  <a:ext uri="{FF2B5EF4-FFF2-40B4-BE49-F238E27FC236}">
                    <a16:creationId xmlns:a16="http://schemas.microsoft.com/office/drawing/2014/main" id="{BF3243DC-8FDF-4CCB-8B72-73A721D021B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4858" y="-41495"/>
                <a:ext cx="1990656" cy="2343398"/>
              </a:xfrm>
              <a:prstGeom prst="rect">
                <a:avLst/>
              </a:prstGeom>
            </p:spPr>
          </p:pic>
        </mc:Fallback>
      </mc:AlternateContent>
      <p:sp>
        <p:nvSpPr>
          <p:cNvPr id="60" name="TextBox 59">
            <a:extLst>
              <a:ext uri="{FF2B5EF4-FFF2-40B4-BE49-F238E27FC236}">
                <a16:creationId xmlns:a16="http://schemas.microsoft.com/office/drawing/2014/main" id="{1EF286DE-8584-4C66-BF2B-96683B973BF6}"/>
              </a:ext>
            </a:extLst>
          </p:cNvPr>
          <p:cNvSpPr txBox="1"/>
          <p:nvPr/>
        </p:nvSpPr>
        <p:spPr>
          <a:xfrm>
            <a:off x="299054" y="6080468"/>
            <a:ext cx="1561613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Display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57F9FDF-49C7-4C52-AEFA-FDD8A8BE2213}"/>
              </a:ext>
            </a:extLst>
          </p:cNvPr>
          <p:cNvGrpSpPr/>
          <p:nvPr/>
        </p:nvGrpSpPr>
        <p:grpSpPr>
          <a:xfrm>
            <a:off x="2555956" y="3599752"/>
            <a:ext cx="5524916" cy="3230878"/>
            <a:chOff x="3192364" y="3429000"/>
            <a:chExt cx="5524916" cy="3230878"/>
          </a:xfrm>
        </p:grpSpPr>
        <p:sp>
          <p:nvSpPr>
            <p:cNvPr id="65" name="Cube 64">
              <a:extLst>
                <a:ext uri="{FF2B5EF4-FFF2-40B4-BE49-F238E27FC236}">
                  <a16:creationId xmlns:a16="http://schemas.microsoft.com/office/drawing/2014/main" id="{4FEF90BC-3D66-4501-B429-420288876D56}"/>
                </a:ext>
              </a:extLst>
            </p:cNvPr>
            <p:cNvSpPr/>
            <p:nvPr/>
          </p:nvSpPr>
          <p:spPr>
            <a:xfrm>
              <a:off x="3192364" y="3429000"/>
              <a:ext cx="5524916" cy="323087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324E81D-64A9-41C9-8361-E57B72E39FD9}"/>
                </a:ext>
              </a:extLst>
            </p:cNvPr>
            <p:cNvSpPr/>
            <p:nvPr/>
          </p:nvSpPr>
          <p:spPr>
            <a:xfrm>
              <a:off x="3363399" y="4490814"/>
              <a:ext cx="2966187" cy="191642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scene3d>
              <a:camera prst="orthographicFront"/>
              <a:lightRig rig="threePt" dir="t"/>
            </a:scene3d>
            <a:sp3d>
              <a:bevelB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100" dirty="0"/>
                <a:t>Battery Current =   A    PV Current =      A</a:t>
              </a:r>
              <a:endParaRPr lang="th-TH" sz="1100" dirty="0"/>
            </a:p>
            <a:p>
              <a:r>
                <a:rPr lang="en-US" sz="1100" dirty="0"/>
                <a:t>Battery Voltage =   V    PV Voltage =      V</a:t>
              </a:r>
            </a:p>
            <a:p>
              <a:endParaRPr lang="th-TH" sz="1100" dirty="0"/>
            </a:p>
            <a:p>
              <a:r>
                <a:rPr lang="en-US" sz="1100" dirty="0"/>
                <a:t>SOC =     %</a:t>
              </a:r>
            </a:p>
            <a:p>
              <a:r>
                <a:rPr lang="en-US" sz="1100" dirty="0"/>
                <a:t>DOD =     % 	     	</a:t>
              </a:r>
            </a:p>
            <a:p>
              <a:r>
                <a:rPr lang="en-US" sz="1100" dirty="0"/>
                <a:t>SOH =         %</a:t>
              </a:r>
            </a:p>
            <a:p>
              <a:r>
                <a:rPr lang="en-US" sz="1100" dirty="0"/>
                <a:t>Battery Temp =   °C</a:t>
              </a:r>
            </a:p>
            <a:p>
              <a:endParaRPr lang="en-US" sz="1100" dirty="0"/>
            </a:p>
            <a:p>
              <a:r>
                <a:rPr lang="en-US" sz="1100" dirty="0"/>
                <a:t>Battery Status = Normal/ SOC too high/ DOD too low/ Battery high temperature</a:t>
              </a:r>
            </a:p>
            <a:p>
              <a:endParaRPr lang="en-US" sz="1200" dirty="0"/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6C74F43E-44CC-4137-84C2-94CD811DE084}"/>
                </a:ext>
              </a:extLst>
            </p:cNvPr>
            <p:cNvGrpSpPr/>
            <p:nvPr/>
          </p:nvGrpSpPr>
          <p:grpSpPr>
            <a:xfrm>
              <a:off x="6572396" y="4391908"/>
              <a:ext cx="1512435" cy="2175820"/>
              <a:chOff x="6109542" y="4687163"/>
              <a:chExt cx="1512435" cy="2175820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4A0039C4-2522-4D33-B7F6-A0CD6C0AACB9}"/>
                  </a:ext>
                </a:extLst>
              </p:cNvPr>
              <p:cNvSpPr/>
              <p:nvPr/>
            </p:nvSpPr>
            <p:spPr>
              <a:xfrm>
                <a:off x="6109542" y="5505715"/>
                <a:ext cx="204788" cy="204788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0C96DAD5-E9B1-4E1C-8E19-FEA43EA77907}"/>
                  </a:ext>
                </a:extLst>
              </p:cNvPr>
              <p:cNvSpPr/>
              <p:nvPr/>
            </p:nvSpPr>
            <p:spPr>
              <a:xfrm>
                <a:off x="6111924" y="5111631"/>
                <a:ext cx="204788" cy="20478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3E5FEC06-F26C-42EE-8993-FD88F58C6069}"/>
                  </a:ext>
                </a:extLst>
              </p:cNvPr>
              <p:cNvSpPr/>
              <p:nvPr/>
            </p:nvSpPr>
            <p:spPr>
              <a:xfrm>
                <a:off x="6120499" y="4702451"/>
                <a:ext cx="204788" cy="204788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791DB76-CA4D-431D-83A0-1F614F508CEA}"/>
                  </a:ext>
                </a:extLst>
              </p:cNvPr>
              <p:cNvSpPr txBox="1"/>
              <p:nvPr/>
            </p:nvSpPr>
            <p:spPr>
              <a:xfrm>
                <a:off x="6260853" y="4687163"/>
                <a:ext cx="131826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/>
                  <a:t>Battery Charging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8C29869-25EA-40D7-8798-88CAC9073B2F}"/>
                  </a:ext>
                </a:extLst>
              </p:cNvPr>
              <p:cNvSpPr txBox="1"/>
              <p:nvPr/>
            </p:nvSpPr>
            <p:spPr>
              <a:xfrm>
                <a:off x="6260853" y="5098609"/>
                <a:ext cx="13611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/>
                  <a:t>Battery Discharging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95FA503-1984-4B0A-829E-FD7CA7E55410}"/>
                  </a:ext>
                </a:extLst>
              </p:cNvPr>
              <p:cNvSpPr txBox="1"/>
              <p:nvPr/>
            </p:nvSpPr>
            <p:spPr>
              <a:xfrm>
                <a:off x="6260853" y="5491228"/>
                <a:ext cx="136112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/>
                  <a:t>Contactor Open</a:t>
                </a:r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DBF32F8-C7E3-4582-9CC6-2C934CC2AB41}"/>
                  </a:ext>
                </a:extLst>
              </p:cNvPr>
              <p:cNvGrpSpPr/>
              <p:nvPr/>
            </p:nvGrpSpPr>
            <p:grpSpPr>
              <a:xfrm>
                <a:off x="6404705" y="5808971"/>
                <a:ext cx="704606" cy="708824"/>
                <a:chOff x="5605462" y="4347058"/>
                <a:chExt cx="704606" cy="708824"/>
              </a:xfrm>
            </p:grpSpPr>
            <p:sp>
              <p:nvSpPr>
                <p:cNvPr id="22" name="Rectangle: Rounded Corners 21">
                  <a:extLst>
                    <a:ext uri="{FF2B5EF4-FFF2-40B4-BE49-F238E27FC236}">
                      <a16:creationId xmlns:a16="http://schemas.microsoft.com/office/drawing/2014/main" id="{32161D5B-C25D-4908-A1F9-53050F8BAE58}"/>
                    </a:ext>
                  </a:extLst>
                </p:cNvPr>
                <p:cNvSpPr/>
                <p:nvPr/>
              </p:nvSpPr>
              <p:spPr>
                <a:xfrm>
                  <a:off x="5605462" y="4347058"/>
                  <a:ext cx="704606" cy="708824"/>
                </a:xfrm>
                <a:prstGeom prst="roundRect">
                  <a:avLst/>
                </a:prstGeom>
                <a:solidFill>
                  <a:srgbClr val="FFFF00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>
              <mc:Choice xmlns:am3d="http://schemas.microsoft.com/office/drawing/2017/model3d" Requires="am3d">
                <p:graphicFrame>
                  <p:nvGraphicFramePr>
                    <p:cNvPr id="20" name="3D Model 19" descr="Round Button">
                      <a:extLst>
                        <a:ext uri="{FF2B5EF4-FFF2-40B4-BE49-F238E27FC236}">
                          <a16:creationId xmlns:a16="http://schemas.microsoft.com/office/drawing/2014/main" id="{02258A24-5EF5-401E-A306-C9249C483FB3}"/>
                        </a:ext>
                      </a:extLst>
                    </p:cNvPr>
                    <p:cNvGraphicFramePr>
                      <a:graphicFrameLocks noChangeAspect="1"/>
                    </p:cNvGraphicFramePr>
                    <p:nvPr>
                      <p:extLst>
                        <p:ext uri="{D42A27DB-BD31-4B8C-83A1-F6EECF244321}">
                          <p14:modId xmlns:p14="http://schemas.microsoft.com/office/powerpoint/2010/main" val="544114525"/>
                        </p:ext>
                      </p:extLst>
                    </p:nvPr>
                  </p:nvGraphicFramePr>
                  <p:xfrm>
                    <a:off x="5636473" y="4369110"/>
                    <a:ext cx="639993" cy="663265"/>
                  </p:xfrm>
                  <a:graphic>
                    <a:graphicData uri="http://schemas.microsoft.com/office/drawing/2017/model3d">
                      <am3d:model3d r:embed="rId8">
                        <am3d:spPr>
                          <a:xfrm>
                            <a:off x="0" y="0"/>
                            <a:ext cx="639993" cy="663265"/>
                          </a:xfrm>
                          <a:prstGeom prst="rect">
                            <a:avLst/>
                          </a:prstGeom>
                        </am3d:spPr>
                        <am3d:camera>
                          <am3d:pos x="0" y="0" z="67015460"/>
                          <am3d:up dx="0" dy="36000000" dz="0"/>
                          <am3d:lookAt x="0" y="0" z="0"/>
                          <am3d:perspective fov="2700000"/>
                        </am3d:camera>
                        <am3d:trans>
                          <am3d:meterPerModelUnit n="9892352" d="1000000"/>
                          <am3d:preTrans dx="0" dy="-3114845" dz="0"/>
                          <am3d:scale>
                            <am3d:sx n="1000000" d="1000000"/>
                            <am3d:sy n="1000000" d="1000000"/>
                            <am3d:sz n="1000000" d="1000000"/>
                          </am3d:scale>
                          <am3d:rot ax="5284611" ay="123139" az="2810442"/>
                          <am3d:postTrans dx="0" dy="0" dz="0"/>
                        </am3d:trans>
                        <am3d:raster rName="Office3DRenderer" rVer="16.0.8326">
                          <am3d:blip r:embed="rId9"/>
                        </am3d:raster>
                        <am3d:objViewport viewportSz="872717"/>
                        <am3d:ambientLight>
                          <am3d:clr>
                            <a:scrgbClr r="50000" g="50000" b="50000"/>
                          </am3d:clr>
                          <am3d:illuminance n="500000" d="1000000"/>
                        </am3d:ambientLight>
                        <am3d:ptLight rad="0">
                          <am3d:clr>
                            <a:scrgbClr r="100000" g="75000" b="50000"/>
                          </am3d:clr>
                          <am3d:intensity n="9765625" d="1000000"/>
                          <am3d:pos x="21959998" y="70920001" z="16344003"/>
                        </am3d:ptLight>
                        <am3d:ptLight rad="0">
                          <am3d:clr>
                            <a:scrgbClr r="40000" g="60000" b="95000"/>
                          </am3d:clr>
                          <am3d:intensity n="12250000" d="1000000"/>
                          <am3d:pos x="-37964106" y="51130435" z="57631972"/>
                        </am3d:ptLight>
                        <am3d:ptLight rad="0">
                          <am3d:clr>
                            <a:scrgbClr r="86837" g="72700" b="100000"/>
                          </am3d:clr>
                          <am3d:intensity n="3125000" d="1000000"/>
                          <am3d:pos x="-37739122" y="58056624" z="-34769649"/>
                        </am3d:ptLight>
                      </am3d:model3d>
                    </a:graphicData>
                  </a:graphic>
                </p:graphicFrame>
              </mc:Choice>
              <mc:Fallback>
                <p:pic>
                  <p:nvPicPr>
                    <p:cNvPr id="20" name="3D Model 19" descr="Round Button">
                      <a:extLst>
                        <a:ext uri="{FF2B5EF4-FFF2-40B4-BE49-F238E27FC236}">
                          <a16:creationId xmlns:a16="http://schemas.microsoft.com/office/drawing/2014/main" id="{02258A24-5EF5-401E-A306-C9249C483FB3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>
                    <a:blip r:embed="rId9"/>
                    <a:stretch>
                      <a:fillRect/>
                    </a:stretch>
                  </p:blipFill>
                  <p:spPr>
                    <a:xfrm>
                      <a:off x="6262162" y="5706520"/>
                      <a:ext cx="639993" cy="663265"/>
                    </a:xfrm>
                    <a:prstGeom prst="rect">
                      <a:avLst/>
                    </a:prstGeom>
                  </p:spPr>
                </p:pic>
              </mc:Fallback>
            </mc:AlternateContent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28FBD30-A1F8-4009-B2DE-05D694116F80}"/>
                  </a:ext>
                </a:extLst>
              </p:cNvPr>
              <p:cNvSpPr txBox="1"/>
              <p:nvPr/>
            </p:nvSpPr>
            <p:spPr>
              <a:xfrm>
                <a:off x="6182314" y="6493651"/>
                <a:ext cx="13611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/>
                  <a:t>Emergency Button</a:t>
                </a:r>
              </a:p>
              <a:p>
                <a:endParaRPr lang="en-US" sz="900" dirty="0"/>
              </a:p>
            </p:txBody>
          </p:sp>
        </p:grpSp>
      </p:grp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2519CB30-C07F-480F-A3B7-41FE989117DA}"/>
              </a:ext>
            </a:extLst>
          </p:cNvPr>
          <p:cNvSpPr/>
          <p:nvPr/>
        </p:nvSpPr>
        <p:spPr>
          <a:xfrm>
            <a:off x="2233411" y="90032"/>
            <a:ext cx="1217105" cy="926094"/>
          </a:xfrm>
          <a:prstGeom prst="roundRect">
            <a:avLst/>
          </a:prstGeom>
          <a:solidFill>
            <a:srgbClr val="F890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PV</a:t>
            </a:r>
          </a:p>
          <a:p>
            <a:pPr algn="ctr"/>
            <a:r>
              <a:rPr lang="en-US" sz="1600" dirty="0"/>
              <a:t>Voltage Sensor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1ABD41BB-CC5A-4D3F-8F90-111860A11E62}"/>
              </a:ext>
            </a:extLst>
          </p:cNvPr>
          <p:cNvSpPr/>
          <p:nvPr/>
        </p:nvSpPr>
        <p:spPr>
          <a:xfrm>
            <a:off x="8328843" y="1130204"/>
            <a:ext cx="1076497" cy="944051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Battery</a:t>
            </a:r>
          </a:p>
          <a:p>
            <a:pPr algn="ctr"/>
            <a:r>
              <a:rPr lang="en-US" sz="1600" dirty="0"/>
              <a:t>Current Sensor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711761A-D3D7-4B93-A9B4-099C26227158}"/>
              </a:ext>
            </a:extLst>
          </p:cNvPr>
          <p:cNvSpPr/>
          <p:nvPr/>
        </p:nvSpPr>
        <p:spPr>
          <a:xfrm>
            <a:off x="2233410" y="1178058"/>
            <a:ext cx="1217105" cy="932414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PV</a:t>
            </a:r>
          </a:p>
          <a:p>
            <a:pPr algn="ctr"/>
            <a:r>
              <a:rPr lang="en-US" sz="1600" dirty="0"/>
              <a:t>Current Sensor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AA05E3FE-C7C6-4B88-AA0C-65E5A936B3CF}"/>
              </a:ext>
            </a:extLst>
          </p:cNvPr>
          <p:cNvSpPr/>
          <p:nvPr/>
        </p:nvSpPr>
        <p:spPr>
          <a:xfrm>
            <a:off x="8330104" y="74137"/>
            <a:ext cx="1076497" cy="941434"/>
          </a:xfrm>
          <a:prstGeom prst="roundRect">
            <a:avLst/>
          </a:prstGeom>
          <a:solidFill>
            <a:srgbClr val="F890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Battery</a:t>
            </a:r>
          </a:p>
          <a:p>
            <a:pPr algn="ctr"/>
            <a:r>
              <a:rPr lang="en-US" sz="1600" dirty="0"/>
              <a:t>Voltage Sensor</a:t>
            </a:r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E30259A9-4013-4B72-8C46-C9E0EF0CB66D}"/>
              </a:ext>
            </a:extLst>
          </p:cNvPr>
          <p:cNvSpPr/>
          <p:nvPr/>
        </p:nvSpPr>
        <p:spPr>
          <a:xfrm>
            <a:off x="427201" y="2572104"/>
            <a:ext cx="11142758" cy="339598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Analog to Digital Converter (ADC)</a:t>
            </a:r>
          </a:p>
        </p:txBody>
      </p:sp>
      <p:sp>
        <p:nvSpPr>
          <p:cNvPr id="102" name="Arrow: Down 101">
            <a:extLst>
              <a:ext uri="{FF2B5EF4-FFF2-40B4-BE49-F238E27FC236}">
                <a16:creationId xmlns:a16="http://schemas.microsoft.com/office/drawing/2014/main" id="{D7520DF3-FCA8-46EC-979F-6C95671DAB05}"/>
              </a:ext>
            </a:extLst>
          </p:cNvPr>
          <p:cNvSpPr/>
          <p:nvPr/>
        </p:nvSpPr>
        <p:spPr>
          <a:xfrm>
            <a:off x="2579999" y="2167659"/>
            <a:ext cx="531845" cy="3611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Arrow: Down 105">
            <a:extLst>
              <a:ext uri="{FF2B5EF4-FFF2-40B4-BE49-F238E27FC236}">
                <a16:creationId xmlns:a16="http://schemas.microsoft.com/office/drawing/2014/main" id="{7D7DB080-703D-4127-83FB-41B7DE45AAF3}"/>
              </a:ext>
            </a:extLst>
          </p:cNvPr>
          <p:cNvSpPr/>
          <p:nvPr/>
        </p:nvSpPr>
        <p:spPr>
          <a:xfrm>
            <a:off x="8601168" y="2143479"/>
            <a:ext cx="531845" cy="3611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Arrow: Down 106">
            <a:extLst>
              <a:ext uri="{FF2B5EF4-FFF2-40B4-BE49-F238E27FC236}">
                <a16:creationId xmlns:a16="http://schemas.microsoft.com/office/drawing/2014/main" id="{240DC26E-D533-444D-9C8A-E7928B1651B3}"/>
              </a:ext>
            </a:extLst>
          </p:cNvPr>
          <p:cNvSpPr/>
          <p:nvPr/>
        </p:nvSpPr>
        <p:spPr>
          <a:xfrm>
            <a:off x="5830077" y="2965601"/>
            <a:ext cx="531845" cy="6004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Arrow: Down 108">
            <a:extLst>
              <a:ext uri="{FF2B5EF4-FFF2-40B4-BE49-F238E27FC236}">
                <a16:creationId xmlns:a16="http://schemas.microsoft.com/office/drawing/2014/main" id="{6437682D-651E-41E8-8506-AFD0AF32797A}"/>
              </a:ext>
            </a:extLst>
          </p:cNvPr>
          <p:cNvSpPr/>
          <p:nvPr/>
        </p:nvSpPr>
        <p:spPr>
          <a:xfrm>
            <a:off x="10138007" y="2092917"/>
            <a:ext cx="531845" cy="46559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4078823-A038-48B7-A24B-9D9B24F62B3E}"/>
              </a:ext>
            </a:extLst>
          </p:cNvPr>
          <p:cNvSpPr txBox="1"/>
          <p:nvPr/>
        </p:nvSpPr>
        <p:spPr>
          <a:xfrm>
            <a:off x="299054" y="5346538"/>
            <a:ext cx="1561613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BMS Case</a:t>
            </a:r>
          </a:p>
        </p:txBody>
      </p:sp>
      <p:sp>
        <p:nvSpPr>
          <p:cNvPr id="123" name="Arrow: Left 122">
            <a:extLst>
              <a:ext uri="{FF2B5EF4-FFF2-40B4-BE49-F238E27FC236}">
                <a16:creationId xmlns:a16="http://schemas.microsoft.com/office/drawing/2014/main" id="{A8A06E0C-0EBB-43B0-BB69-15AC86E53FBF}"/>
              </a:ext>
            </a:extLst>
          </p:cNvPr>
          <p:cNvSpPr/>
          <p:nvPr/>
        </p:nvSpPr>
        <p:spPr>
          <a:xfrm>
            <a:off x="1879813" y="5387562"/>
            <a:ext cx="666831" cy="27346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Arrow: Left 124">
            <a:extLst>
              <a:ext uri="{FF2B5EF4-FFF2-40B4-BE49-F238E27FC236}">
                <a16:creationId xmlns:a16="http://schemas.microsoft.com/office/drawing/2014/main" id="{A97CAE2D-88B0-4F48-A41E-252584811C4D}"/>
              </a:ext>
            </a:extLst>
          </p:cNvPr>
          <p:cNvSpPr/>
          <p:nvPr/>
        </p:nvSpPr>
        <p:spPr>
          <a:xfrm>
            <a:off x="1873619" y="6119829"/>
            <a:ext cx="666831" cy="273463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BA47A9E7-5B24-474A-A15E-0ADB02952785}"/>
              </a:ext>
            </a:extLst>
          </p:cNvPr>
          <p:cNvSpPr/>
          <p:nvPr/>
        </p:nvSpPr>
        <p:spPr>
          <a:xfrm>
            <a:off x="133350" y="51111"/>
            <a:ext cx="11631449" cy="3040350"/>
          </a:xfrm>
          <a:prstGeom prst="roundRect">
            <a:avLst/>
          </a:prstGeom>
          <a:noFill/>
          <a:ln w="38100">
            <a:solidFill>
              <a:srgbClr val="F8905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8F231565-5814-4FFB-839D-27EB9D27CCD1}"/>
              </a:ext>
            </a:extLst>
          </p:cNvPr>
          <p:cNvSpPr txBox="1"/>
          <p:nvPr/>
        </p:nvSpPr>
        <p:spPr>
          <a:xfrm>
            <a:off x="6193781" y="3111781"/>
            <a:ext cx="29002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Data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(from .csv files)</a:t>
            </a:r>
          </a:p>
          <a:p>
            <a:pPr algn="ctr"/>
            <a:endParaRPr lang="en-US" b="1" dirty="0"/>
          </a:p>
        </p:txBody>
      </p:sp>
      <p:sp>
        <p:nvSpPr>
          <p:cNvPr id="132" name="Arrow: Down 131">
            <a:extLst>
              <a:ext uri="{FF2B5EF4-FFF2-40B4-BE49-F238E27FC236}">
                <a16:creationId xmlns:a16="http://schemas.microsoft.com/office/drawing/2014/main" id="{1AEC5153-8A7C-49E0-9D6C-F4A4D4F38C1F}"/>
              </a:ext>
            </a:extLst>
          </p:cNvPr>
          <p:cNvSpPr/>
          <p:nvPr/>
        </p:nvSpPr>
        <p:spPr>
          <a:xfrm rot="16200000">
            <a:off x="8353107" y="4686915"/>
            <a:ext cx="531845" cy="6004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0" name="3D Model 129" descr="Cloud download">
                <a:extLst>
                  <a:ext uri="{FF2B5EF4-FFF2-40B4-BE49-F238E27FC236}">
                    <a16:creationId xmlns:a16="http://schemas.microsoft.com/office/drawing/2014/main" id="{872F55A8-C066-45C5-8189-08F6A510D6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21147847"/>
                  </p:ext>
                </p:extLst>
              </p:nvPr>
            </p:nvGraphicFramePr>
            <p:xfrm>
              <a:off x="8560331" y="3299129"/>
              <a:ext cx="1777829" cy="1331287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1777829" cy="1331287"/>
                    </a:xfrm>
                    <a:prstGeom prst="rect">
                      <a:avLst/>
                    </a:prstGeom>
                  </am3d:spPr>
                  <am3d:camera>
                    <am3d:pos x="0" y="0" z="588017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8536" d="1000000"/>
                    <am3d:preTrans dx="0" dy="-13478885" dz="205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23719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0" name="3D Model 129" descr="Cloud download">
                <a:extLst>
                  <a:ext uri="{FF2B5EF4-FFF2-40B4-BE49-F238E27FC236}">
                    <a16:creationId xmlns:a16="http://schemas.microsoft.com/office/drawing/2014/main" id="{872F55A8-C066-45C5-8189-08F6A510D6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560331" y="3299129"/>
                <a:ext cx="1777829" cy="1331287"/>
              </a:xfrm>
              <a:prstGeom prst="rect">
                <a:avLst/>
              </a:prstGeom>
            </p:spPr>
          </p:pic>
        </mc:Fallback>
      </mc:AlternateContent>
      <p:pic>
        <p:nvPicPr>
          <p:cNvPr id="138" name="Picture 137">
            <a:extLst>
              <a:ext uri="{FF2B5EF4-FFF2-40B4-BE49-F238E27FC236}">
                <a16:creationId xmlns:a16="http://schemas.microsoft.com/office/drawing/2014/main" id="{B5E34C02-5450-483F-8E40-D2854B359A1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85211" y="79142"/>
            <a:ext cx="1740611" cy="19951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26" name="Picture 2" descr="Best Solar Street Lights">
            <a:extLst>
              <a:ext uri="{FF2B5EF4-FFF2-40B4-BE49-F238E27FC236}">
                <a16:creationId xmlns:a16="http://schemas.microsoft.com/office/drawing/2014/main" id="{85433405-7740-49B4-9671-EBC51F32F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7839" y="142075"/>
            <a:ext cx="2315989" cy="18817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Arrow: Down 49">
            <a:extLst>
              <a:ext uri="{FF2B5EF4-FFF2-40B4-BE49-F238E27FC236}">
                <a16:creationId xmlns:a16="http://schemas.microsoft.com/office/drawing/2014/main" id="{800AB894-B4D6-4F43-B24E-137F9E662C84}"/>
              </a:ext>
            </a:extLst>
          </p:cNvPr>
          <p:cNvSpPr/>
          <p:nvPr/>
        </p:nvSpPr>
        <p:spPr>
          <a:xfrm>
            <a:off x="5830077" y="2114573"/>
            <a:ext cx="531845" cy="3611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6771B8-5473-4029-8710-59768F74981B}"/>
              </a:ext>
            </a:extLst>
          </p:cNvPr>
          <p:cNvSpPr txBox="1"/>
          <p:nvPr/>
        </p:nvSpPr>
        <p:spPr>
          <a:xfrm>
            <a:off x="134159" y="3299129"/>
            <a:ext cx="29002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Abbreviation Description</a:t>
            </a:r>
          </a:p>
          <a:p>
            <a:endParaRPr lang="en-US" sz="1600" dirty="0"/>
          </a:p>
          <a:p>
            <a:r>
              <a:rPr lang="en-US" sz="1600" dirty="0"/>
              <a:t>SoC = State of Charge</a:t>
            </a:r>
          </a:p>
          <a:p>
            <a:r>
              <a:rPr lang="en-US" sz="1600" dirty="0"/>
              <a:t>DoD = Dept of discharge</a:t>
            </a:r>
          </a:p>
          <a:p>
            <a:r>
              <a:rPr lang="en-US" sz="1600" dirty="0"/>
              <a:t>SOH = State of health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218C35C9-298C-479F-A33A-6BEB5A46978B}"/>
              </a:ext>
            </a:extLst>
          </p:cNvPr>
          <p:cNvSpPr/>
          <p:nvPr/>
        </p:nvSpPr>
        <p:spPr>
          <a:xfrm>
            <a:off x="6323916" y="98829"/>
            <a:ext cx="1217105" cy="926094"/>
          </a:xfrm>
          <a:prstGeom prst="roundRect">
            <a:avLst/>
          </a:prstGeom>
          <a:solidFill>
            <a:srgbClr val="F890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PV</a:t>
            </a:r>
          </a:p>
          <a:p>
            <a:pPr algn="ctr"/>
            <a:r>
              <a:rPr lang="en-US" sz="1600" dirty="0"/>
              <a:t>Voltage Sensor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55E722E2-CB26-458D-9122-CC63D4B35FB3}"/>
              </a:ext>
            </a:extLst>
          </p:cNvPr>
          <p:cNvSpPr/>
          <p:nvPr/>
        </p:nvSpPr>
        <p:spPr>
          <a:xfrm>
            <a:off x="6323915" y="1186855"/>
            <a:ext cx="1217105" cy="932414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PV</a:t>
            </a:r>
          </a:p>
          <a:p>
            <a:pPr algn="ctr"/>
            <a:r>
              <a:rPr lang="en-US" sz="1600" dirty="0"/>
              <a:t>Current Sensor</a:t>
            </a:r>
          </a:p>
        </p:txBody>
      </p:sp>
    </p:spTree>
    <p:extLst>
      <p:ext uri="{BB962C8B-B14F-4D97-AF65-F5344CB8AC3E}">
        <p14:creationId xmlns:p14="http://schemas.microsoft.com/office/powerpoint/2010/main" val="3465955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73249-2BF4-472E-A8D0-159C71F50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1320800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4E47A-61A7-488A-9C8A-AB73D29D2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904413"/>
            <a:ext cx="9419166" cy="58943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Real-Time Measurement (via reading CSV files)</a:t>
            </a:r>
          </a:p>
          <a:p>
            <a:pPr>
              <a:buFontTx/>
              <a:buChar char="-"/>
            </a:pPr>
            <a:r>
              <a:rPr lang="en-US" dirty="0"/>
              <a:t>Reading PV generation profile</a:t>
            </a:r>
          </a:p>
          <a:p>
            <a:pPr>
              <a:buFontTx/>
              <a:buChar char="-"/>
            </a:pPr>
            <a:r>
              <a:rPr lang="en-US" dirty="0"/>
              <a:t>Lighting system load profile (constant power)</a:t>
            </a:r>
            <a:endParaRPr lang="th-TH" dirty="0"/>
          </a:p>
          <a:p>
            <a:pPr>
              <a:buFontTx/>
              <a:buChar char="-"/>
            </a:pPr>
            <a:r>
              <a:rPr lang="en-US" dirty="0"/>
              <a:t>Sampling data every 2 seconds</a:t>
            </a:r>
          </a:p>
          <a:p>
            <a:pPr marL="0" indent="0">
              <a:buNone/>
            </a:pPr>
            <a:r>
              <a:rPr lang="en-US" dirty="0"/>
              <a:t> (represents 1 minute time interval in the real system)</a:t>
            </a:r>
          </a:p>
          <a:p>
            <a:pPr>
              <a:buFontTx/>
              <a:buChar char="-"/>
            </a:pPr>
            <a:r>
              <a:rPr lang="en-US" dirty="0"/>
              <a:t>Maximum Samples:</a:t>
            </a:r>
            <a:r>
              <a:rPr lang="th-TH" dirty="0"/>
              <a:t> </a:t>
            </a:r>
            <a:r>
              <a:rPr lang="en-US" dirty="0"/>
              <a:t>1440 samples (24 hours)</a:t>
            </a:r>
          </a:p>
          <a:p>
            <a:pPr marL="0" indent="0">
              <a:buNone/>
            </a:pPr>
            <a:r>
              <a:rPr lang="en-US" b="1" dirty="0"/>
              <a:t>Real-Time Calculation </a:t>
            </a:r>
          </a:p>
          <a:p>
            <a:pPr>
              <a:buFontTx/>
              <a:buChar char="-"/>
            </a:pPr>
            <a:r>
              <a:rPr lang="en-US" dirty="0"/>
              <a:t>Real-time Battery</a:t>
            </a:r>
            <a:r>
              <a:rPr lang="en-US" b="1" dirty="0"/>
              <a:t> </a:t>
            </a:r>
            <a:r>
              <a:rPr lang="en-US" dirty="0"/>
              <a:t>Charging/Discharging Current Calculation</a:t>
            </a:r>
          </a:p>
          <a:p>
            <a:pPr>
              <a:buFontTx/>
              <a:buChar char="-"/>
            </a:pPr>
            <a:r>
              <a:rPr lang="en-US" dirty="0"/>
              <a:t>Real-time SOC/DOD/SOH calculation</a:t>
            </a:r>
          </a:p>
          <a:p>
            <a:pPr>
              <a:buFontTx/>
              <a:buChar char="-"/>
            </a:pPr>
            <a:r>
              <a:rPr lang="en-US" dirty="0"/>
              <a:t>Real-time Battery Temperature Calculation</a:t>
            </a:r>
          </a:p>
          <a:p>
            <a:pPr marL="0" indent="0">
              <a:buNone/>
            </a:pPr>
            <a:r>
              <a:rPr lang="en-US" b="1" dirty="0"/>
              <a:t>Monitoring/ Protection and Notification</a:t>
            </a:r>
          </a:p>
          <a:p>
            <a:pPr>
              <a:buFontTx/>
              <a:buChar char="-"/>
            </a:pPr>
            <a:r>
              <a:rPr lang="en-US" dirty="0"/>
              <a:t>Monitoring battery status to user via mobile app</a:t>
            </a:r>
            <a:r>
              <a:rPr lang="en-US" b="1" dirty="0"/>
              <a:t> </a:t>
            </a:r>
          </a:p>
          <a:p>
            <a:pPr>
              <a:buFontTx/>
              <a:buChar char="-"/>
            </a:pPr>
            <a:r>
              <a:rPr lang="en-US" dirty="0"/>
              <a:t>Allow user to stop operation via mobile app</a:t>
            </a:r>
          </a:p>
          <a:p>
            <a:pPr>
              <a:buFontTx/>
              <a:buChar char="-"/>
            </a:pPr>
            <a:r>
              <a:rPr lang="en-US" dirty="0"/>
              <a:t>Allow user to stop operation via emergency button</a:t>
            </a:r>
          </a:p>
          <a:p>
            <a:pPr>
              <a:buFontTx/>
              <a:buChar char="-"/>
            </a:pPr>
            <a:endParaRPr lang="en-US" b="1" dirty="0"/>
          </a:p>
          <a:p>
            <a:pPr>
              <a:buFontTx/>
              <a:buChar char="-"/>
            </a:pPr>
            <a:endParaRPr lang="en-US" b="1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E88500-2114-4E93-BE65-848FFD2A1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335" y="4529667"/>
            <a:ext cx="5249333" cy="209973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103CE1-D7D5-4378-A890-A4F891547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478" y="380999"/>
            <a:ext cx="2562022" cy="38946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B5B1D85-8BA8-418B-9491-87A7AAC68B6B}"/>
              </a:ext>
            </a:extLst>
          </p:cNvPr>
          <p:cNvSpPr txBox="1"/>
          <p:nvPr/>
        </p:nvSpPr>
        <p:spPr>
          <a:xfrm>
            <a:off x="10389485" y="1877919"/>
            <a:ext cx="1802515" cy="11695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Sampling frequency is defined according to UNE EN 61724:2000 standard</a:t>
            </a:r>
          </a:p>
        </p:txBody>
      </p:sp>
    </p:spTree>
    <p:extLst>
      <p:ext uri="{BB962C8B-B14F-4D97-AF65-F5344CB8AC3E}">
        <p14:creationId xmlns:p14="http://schemas.microsoft.com/office/powerpoint/2010/main" val="1710723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D2ABC-9EC0-47B9-96B5-E0CF527C0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and 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253A-0AE0-4C0B-92B5-D6DA5AFF8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2" y="1618722"/>
            <a:ext cx="10651067" cy="4561945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This project illustrate the concept of very simple BMS</a:t>
            </a:r>
          </a:p>
          <a:p>
            <a:pPr>
              <a:buFontTx/>
              <a:buChar char="-"/>
            </a:pPr>
            <a:endParaRPr lang="en-US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en-US" sz="1800" dirty="0">
                <a:solidFill>
                  <a:schemeClr val="tx1"/>
                </a:solidFill>
              </a:rPr>
              <a:t>For safety issue, after the contactor is opened, battery shall not resume operation in any circumstances until it is checked by technicians</a:t>
            </a:r>
          </a:p>
          <a:p>
            <a:pPr>
              <a:buFontTx/>
              <a:buChar char="-"/>
            </a:pPr>
            <a:endParaRPr lang="en-US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en-US" sz="1800" dirty="0">
                <a:solidFill>
                  <a:schemeClr val="tx1"/>
                </a:solidFill>
              </a:rPr>
              <a:t>BMS does not support cloudy or dim conditions: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When </a:t>
            </a:r>
            <a:r>
              <a:rPr lang="en-US" sz="1800" dirty="0">
                <a:solidFill>
                  <a:schemeClr val="tx1"/>
                </a:solidFill>
              </a:rPr>
              <a:t>PV output &gt;0 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 Lamp off and Battery must be charged(if ready)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	</a:t>
            </a:r>
            <a:r>
              <a:rPr lang="en-US" dirty="0">
                <a:solidFill>
                  <a:schemeClr val="tx1"/>
                </a:solidFill>
              </a:rPr>
              <a:t>When </a:t>
            </a:r>
            <a:r>
              <a:rPr lang="en-US" sz="1800" dirty="0">
                <a:solidFill>
                  <a:schemeClr val="tx1"/>
                </a:solidFill>
              </a:rPr>
              <a:t>PV output = 0 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 Lamp on and Battery must be discharge(if ready)</a:t>
            </a:r>
            <a:r>
              <a:rPr lang="en-US" dirty="0">
                <a:solidFill>
                  <a:schemeClr val="tx1"/>
                </a:solidFill>
              </a:rPr>
              <a:t>    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Battery can’t be charged and discharged simultaneously 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</a:t>
            </a:r>
            <a:endParaRPr lang="en-US" sz="18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th-TH" sz="18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sz="18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th-TH" sz="18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sz="18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sz="18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151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37B5AB62-1C06-4D55-9E92-4527F61696C9}"/>
              </a:ext>
            </a:extLst>
          </p:cNvPr>
          <p:cNvGrpSpPr/>
          <p:nvPr/>
        </p:nvGrpSpPr>
        <p:grpSpPr>
          <a:xfrm>
            <a:off x="197973" y="52412"/>
            <a:ext cx="8484920" cy="6753175"/>
            <a:chOff x="1437911" y="46187"/>
            <a:chExt cx="8484920" cy="675317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394552E-60D0-43F7-BC2F-28125FD31D35}"/>
                </a:ext>
              </a:extLst>
            </p:cNvPr>
            <p:cNvSpPr txBox="1"/>
            <p:nvPr/>
          </p:nvSpPr>
          <p:spPr>
            <a:xfrm>
              <a:off x="6239959" y="383063"/>
              <a:ext cx="2320014" cy="5232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Check SOC, temperature of battery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DCB229A-9E1E-4F61-B9B1-FD2193ACC511}"/>
                </a:ext>
              </a:extLst>
            </p:cNvPr>
            <p:cNvSpPr txBox="1"/>
            <p:nvPr/>
          </p:nvSpPr>
          <p:spPr>
            <a:xfrm>
              <a:off x="6363783" y="2000097"/>
              <a:ext cx="2072363" cy="5232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Start charging/green LED ON 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A070768-26B4-4684-9A8B-C235823481C4}"/>
                </a:ext>
              </a:extLst>
            </p:cNvPr>
            <p:cNvSpPr/>
            <p:nvPr/>
          </p:nvSpPr>
          <p:spPr>
            <a:xfrm>
              <a:off x="3057519" y="469098"/>
              <a:ext cx="1000124" cy="30203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Start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A8E45B-C53F-4CFC-BCED-8D18F8936882}"/>
                </a:ext>
              </a:extLst>
            </p:cNvPr>
            <p:cNvSpPr txBox="1"/>
            <p:nvPr/>
          </p:nvSpPr>
          <p:spPr>
            <a:xfrm>
              <a:off x="1871661" y="1615147"/>
              <a:ext cx="3371850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S</a:t>
              </a:r>
              <a:r>
                <a:rPr lang="en-US" sz="14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ensing the solar panel voltage</a:t>
              </a:r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</p:txBody>
        </p:sp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DADE2C10-34C9-4830-9FAA-35DF3925E7B3}"/>
                </a:ext>
              </a:extLst>
            </p:cNvPr>
            <p:cNvSpPr/>
            <p:nvPr/>
          </p:nvSpPr>
          <p:spPr>
            <a:xfrm>
              <a:off x="2041715" y="2107619"/>
              <a:ext cx="2904523" cy="370797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Solar Output &gt;0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D2386E-C210-44AB-8FAB-1CAF6F11D032}"/>
                </a:ext>
              </a:extLst>
            </p:cNvPr>
            <p:cNvSpPr txBox="1"/>
            <p:nvPr/>
          </p:nvSpPr>
          <p:spPr>
            <a:xfrm>
              <a:off x="1704969" y="3699560"/>
              <a:ext cx="3705224" cy="5232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Turn-on the lighting calculate discharging current according to the load profile </a:t>
              </a: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95934EAB-D376-4F0E-92BE-5F7FCF0B8A1E}"/>
                </a:ext>
              </a:extLst>
            </p:cNvPr>
            <p:cNvSpPr/>
            <p:nvPr/>
          </p:nvSpPr>
          <p:spPr>
            <a:xfrm>
              <a:off x="2041715" y="3141356"/>
              <a:ext cx="3031732" cy="433644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Discharge ready?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EC97A1C-2DD9-4CDE-985A-0C6CBE1A3215}"/>
                </a:ext>
              </a:extLst>
            </p:cNvPr>
            <p:cNvSpPr txBox="1"/>
            <p:nvPr/>
          </p:nvSpPr>
          <p:spPr>
            <a:xfrm>
              <a:off x="1437911" y="925022"/>
              <a:ext cx="4239340" cy="5232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Initialize Battery SOC, DOD and temperature</a:t>
              </a:r>
            </a:p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/Output profile of PV/ load profile of lighting system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D99B59-45D0-449A-9528-77BD353C4911}"/>
                </a:ext>
              </a:extLst>
            </p:cNvPr>
            <p:cNvSpPr txBox="1"/>
            <p:nvPr/>
          </p:nvSpPr>
          <p:spPr>
            <a:xfrm>
              <a:off x="1704969" y="2647336"/>
              <a:ext cx="3705224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Check DOD, temperature</a:t>
              </a:r>
              <a:r>
                <a:rPr lang="th-TH" sz="1400" dirty="0">
                  <a:solidFill>
                    <a:schemeClr val="tx1"/>
                  </a:solidFill>
                </a:rPr>
                <a:t> </a:t>
              </a:r>
              <a:r>
                <a:rPr lang="en-US" sz="1400" dirty="0">
                  <a:solidFill>
                    <a:schemeClr val="tx1"/>
                  </a:solidFill>
                </a:rPr>
                <a:t>of battery</a:t>
              </a:r>
            </a:p>
          </p:txBody>
        </p:sp>
        <p:sp>
          <p:nvSpPr>
            <p:cNvPr id="16" name="Diamond 15">
              <a:extLst>
                <a:ext uri="{FF2B5EF4-FFF2-40B4-BE49-F238E27FC236}">
                  <a16:creationId xmlns:a16="http://schemas.microsoft.com/office/drawing/2014/main" id="{42279B19-20A4-4F3E-B9CA-F6AE046D6272}"/>
                </a:ext>
              </a:extLst>
            </p:cNvPr>
            <p:cNvSpPr/>
            <p:nvPr/>
          </p:nvSpPr>
          <p:spPr>
            <a:xfrm>
              <a:off x="6467396" y="1122330"/>
              <a:ext cx="1865139" cy="646331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Charge ready?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C0B181A-1566-400C-AFB1-2032F96A8071}"/>
                </a:ext>
              </a:extLst>
            </p:cNvPr>
            <p:cNvSpPr txBox="1"/>
            <p:nvPr/>
          </p:nvSpPr>
          <p:spPr>
            <a:xfrm>
              <a:off x="6363783" y="2790424"/>
              <a:ext cx="2072363" cy="5232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Keep sensing SOC, temperature</a:t>
              </a:r>
            </a:p>
          </p:txBody>
        </p:sp>
        <p:sp>
          <p:nvSpPr>
            <p:cNvPr id="18" name="Diamond 17">
              <a:extLst>
                <a:ext uri="{FF2B5EF4-FFF2-40B4-BE49-F238E27FC236}">
                  <a16:creationId xmlns:a16="http://schemas.microsoft.com/office/drawing/2014/main" id="{44893CE4-546B-4FC9-A01C-C4A59BF3F467}"/>
                </a:ext>
              </a:extLst>
            </p:cNvPr>
            <p:cNvSpPr/>
            <p:nvPr/>
          </p:nvSpPr>
          <p:spPr>
            <a:xfrm>
              <a:off x="6285498" y="3529657"/>
              <a:ext cx="2228932" cy="646331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Over temp/SOC?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3BE860E-354C-492B-A3DB-ABE20943A60C}"/>
                </a:ext>
              </a:extLst>
            </p:cNvPr>
            <p:cNvSpPr txBox="1"/>
            <p:nvPr/>
          </p:nvSpPr>
          <p:spPr>
            <a:xfrm>
              <a:off x="5781777" y="5794926"/>
              <a:ext cx="3236373" cy="5232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Stop operation/open contactor/Red LED ON/ Notify user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E8ACE68-6AFA-459C-9A3D-CFB38CF380D0}"/>
                </a:ext>
              </a:extLst>
            </p:cNvPr>
            <p:cNvSpPr txBox="1"/>
            <p:nvPr/>
          </p:nvSpPr>
          <p:spPr>
            <a:xfrm>
              <a:off x="2521401" y="4366137"/>
              <a:ext cx="2072363" cy="5232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Start discharging/ Yellow LED ON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FB5B3AE-4546-4ACF-BEBB-C7A470EFA135}"/>
                </a:ext>
              </a:extLst>
            </p:cNvPr>
            <p:cNvSpPr txBox="1"/>
            <p:nvPr/>
          </p:nvSpPr>
          <p:spPr>
            <a:xfrm>
              <a:off x="2521400" y="5049754"/>
              <a:ext cx="2072363" cy="5232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Keep sensing DOD, temperature</a:t>
              </a:r>
            </a:p>
          </p:txBody>
        </p:sp>
        <p:sp>
          <p:nvSpPr>
            <p:cNvPr id="28" name="Diamond 27">
              <a:extLst>
                <a:ext uri="{FF2B5EF4-FFF2-40B4-BE49-F238E27FC236}">
                  <a16:creationId xmlns:a16="http://schemas.microsoft.com/office/drawing/2014/main" id="{B00485B9-FFFF-4F71-A79F-BD32E90C7E66}"/>
                </a:ext>
              </a:extLst>
            </p:cNvPr>
            <p:cNvSpPr/>
            <p:nvPr/>
          </p:nvSpPr>
          <p:spPr>
            <a:xfrm>
              <a:off x="2428082" y="5733371"/>
              <a:ext cx="2258998" cy="646331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Over temp/DOD?</a:t>
              </a:r>
            </a:p>
          </p:txBody>
        </p:sp>
        <p:sp>
          <p:nvSpPr>
            <p:cNvPr id="29" name="Arrow: Down 28">
              <a:extLst>
                <a:ext uri="{FF2B5EF4-FFF2-40B4-BE49-F238E27FC236}">
                  <a16:creationId xmlns:a16="http://schemas.microsoft.com/office/drawing/2014/main" id="{CE5AD28F-54FD-40AE-8EDE-04E01CE904B9}"/>
                </a:ext>
              </a:extLst>
            </p:cNvPr>
            <p:cNvSpPr/>
            <p:nvPr/>
          </p:nvSpPr>
          <p:spPr>
            <a:xfrm>
              <a:off x="3471270" y="796026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DE9372F1-1289-4906-B971-7FF148DC317C}"/>
                </a:ext>
              </a:extLst>
            </p:cNvPr>
            <p:cNvSpPr/>
            <p:nvPr/>
          </p:nvSpPr>
          <p:spPr>
            <a:xfrm>
              <a:off x="3471277" y="1488857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Down 31">
              <a:extLst>
                <a:ext uri="{FF2B5EF4-FFF2-40B4-BE49-F238E27FC236}">
                  <a16:creationId xmlns:a16="http://schemas.microsoft.com/office/drawing/2014/main" id="{F5EA742E-6BC5-486D-954E-2B2276B89FB4}"/>
                </a:ext>
              </a:extLst>
            </p:cNvPr>
            <p:cNvSpPr/>
            <p:nvPr/>
          </p:nvSpPr>
          <p:spPr>
            <a:xfrm>
              <a:off x="3480802" y="1982104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Down 32">
              <a:extLst>
                <a:ext uri="{FF2B5EF4-FFF2-40B4-BE49-F238E27FC236}">
                  <a16:creationId xmlns:a16="http://schemas.microsoft.com/office/drawing/2014/main" id="{3B34A4F9-0999-4201-9761-58DD5BA0BE5F}"/>
                </a:ext>
              </a:extLst>
            </p:cNvPr>
            <p:cNvSpPr/>
            <p:nvPr/>
          </p:nvSpPr>
          <p:spPr>
            <a:xfrm>
              <a:off x="3471276" y="2498069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Arrow: Down 33">
              <a:extLst>
                <a:ext uri="{FF2B5EF4-FFF2-40B4-BE49-F238E27FC236}">
                  <a16:creationId xmlns:a16="http://schemas.microsoft.com/office/drawing/2014/main" id="{D710C769-68D5-489F-9346-1F1484B70776}"/>
                </a:ext>
              </a:extLst>
            </p:cNvPr>
            <p:cNvSpPr/>
            <p:nvPr/>
          </p:nvSpPr>
          <p:spPr>
            <a:xfrm>
              <a:off x="3471274" y="3590863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Arrow: Down 34">
              <a:extLst>
                <a:ext uri="{FF2B5EF4-FFF2-40B4-BE49-F238E27FC236}">
                  <a16:creationId xmlns:a16="http://schemas.microsoft.com/office/drawing/2014/main" id="{4A912870-550B-43D1-AE49-90B605C0DC1D}"/>
                </a:ext>
              </a:extLst>
            </p:cNvPr>
            <p:cNvSpPr/>
            <p:nvPr/>
          </p:nvSpPr>
          <p:spPr>
            <a:xfrm>
              <a:off x="3471274" y="2989382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Arrow: Down 35">
              <a:extLst>
                <a:ext uri="{FF2B5EF4-FFF2-40B4-BE49-F238E27FC236}">
                  <a16:creationId xmlns:a16="http://schemas.microsoft.com/office/drawing/2014/main" id="{1083044E-0466-411B-BA70-B9B590B4D06F}"/>
                </a:ext>
              </a:extLst>
            </p:cNvPr>
            <p:cNvSpPr/>
            <p:nvPr/>
          </p:nvSpPr>
          <p:spPr>
            <a:xfrm>
              <a:off x="3471274" y="4242065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Arrow: Down 36">
              <a:extLst>
                <a:ext uri="{FF2B5EF4-FFF2-40B4-BE49-F238E27FC236}">
                  <a16:creationId xmlns:a16="http://schemas.microsoft.com/office/drawing/2014/main" id="{64819DDE-8B72-4AA6-A118-A38F28119176}"/>
                </a:ext>
              </a:extLst>
            </p:cNvPr>
            <p:cNvSpPr/>
            <p:nvPr/>
          </p:nvSpPr>
          <p:spPr>
            <a:xfrm>
              <a:off x="3471274" y="4919925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Arrow: Down 37">
              <a:extLst>
                <a:ext uri="{FF2B5EF4-FFF2-40B4-BE49-F238E27FC236}">
                  <a16:creationId xmlns:a16="http://schemas.microsoft.com/office/drawing/2014/main" id="{0BCD7D75-6A3C-4222-A40B-1367B3CB0755}"/>
                </a:ext>
              </a:extLst>
            </p:cNvPr>
            <p:cNvSpPr/>
            <p:nvPr/>
          </p:nvSpPr>
          <p:spPr>
            <a:xfrm>
              <a:off x="3471274" y="5598158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18E8F31D-01DF-4915-B615-67E98CCDA2EF}"/>
                </a:ext>
              </a:extLst>
            </p:cNvPr>
            <p:cNvSpPr/>
            <p:nvPr/>
          </p:nvSpPr>
          <p:spPr>
            <a:xfrm>
              <a:off x="6899901" y="6497327"/>
              <a:ext cx="1000124" cy="30203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End</a:t>
              </a:r>
            </a:p>
          </p:txBody>
        </p:sp>
        <p:sp>
          <p:nvSpPr>
            <p:cNvPr id="42" name="Arrow: Down 41">
              <a:extLst>
                <a:ext uri="{FF2B5EF4-FFF2-40B4-BE49-F238E27FC236}">
                  <a16:creationId xmlns:a16="http://schemas.microsoft.com/office/drawing/2014/main" id="{576AB7D3-A779-4E86-B1E3-4856840C5565}"/>
                </a:ext>
              </a:extLst>
            </p:cNvPr>
            <p:cNvSpPr/>
            <p:nvPr/>
          </p:nvSpPr>
          <p:spPr>
            <a:xfrm>
              <a:off x="7313654" y="6342340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Arrow: Down 42">
              <a:extLst>
                <a:ext uri="{FF2B5EF4-FFF2-40B4-BE49-F238E27FC236}">
                  <a16:creationId xmlns:a16="http://schemas.microsoft.com/office/drawing/2014/main" id="{B5CF8301-82E1-4CCB-96CB-DACCA8ED9B87}"/>
                </a:ext>
              </a:extLst>
            </p:cNvPr>
            <p:cNvSpPr/>
            <p:nvPr/>
          </p:nvSpPr>
          <p:spPr>
            <a:xfrm>
              <a:off x="7313654" y="4213238"/>
              <a:ext cx="172618" cy="625213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Arrow: Down 43">
              <a:extLst>
                <a:ext uri="{FF2B5EF4-FFF2-40B4-BE49-F238E27FC236}">
                  <a16:creationId xmlns:a16="http://schemas.microsoft.com/office/drawing/2014/main" id="{8D86AEEA-1900-4347-A816-F6A01F2286B6}"/>
                </a:ext>
              </a:extLst>
            </p:cNvPr>
            <p:cNvSpPr/>
            <p:nvPr/>
          </p:nvSpPr>
          <p:spPr>
            <a:xfrm>
              <a:off x="7313654" y="3337839"/>
              <a:ext cx="172618" cy="16762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Arrow: Down 44">
              <a:extLst>
                <a:ext uri="{FF2B5EF4-FFF2-40B4-BE49-F238E27FC236}">
                  <a16:creationId xmlns:a16="http://schemas.microsoft.com/office/drawing/2014/main" id="{EEF46647-72A3-4255-8E88-81F28A49A68B}"/>
                </a:ext>
              </a:extLst>
            </p:cNvPr>
            <p:cNvSpPr/>
            <p:nvPr/>
          </p:nvSpPr>
          <p:spPr>
            <a:xfrm>
              <a:off x="7313654" y="2550196"/>
              <a:ext cx="172618" cy="18709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Arrow: Down 45">
              <a:extLst>
                <a:ext uri="{FF2B5EF4-FFF2-40B4-BE49-F238E27FC236}">
                  <a16:creationId xmlns:a16="http://schemas.microsoft.com/office/drawing/2014/main" id="{C207FC34-D86C-4F21-A593-4D7FE8ACC3A3}"/>
                </a:ext>
              </a:extLst>
            </p:cNvPr>
            <p:cNvSpPr/>
            <p:nvPr/>
          </p:nvSpPr>
          <p:spPr>
            <a:xfrm>
              <a:off x="7313654" y="1798782"/>
              <a:ext cx="172618" cy="18592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Arrow: Down 46">
              <a:extLst>
                <a:ext uri="{FF2B5EF4-FFF2-40B4-BE49-F238E27FC236}">
                  <a16:creationId xmlns:a16="http://schemas.microsoft.com/office/drawing/2014/main" id="{29990343-5C50-4B8D-A2F9-BC0957E9BD7E}"/>
                </a:ext>
              </a:extLst>
            </p:cNvPr>
            <p:cNvSpPr/>
            <p:nvPr/>
          </p:nvSpPr>
          <p:spPr>
            <a:xfrm>
              <a:off x="7313654" y="930477"/>
              <a:ext cx="172618" cy="15774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Arrow: Down 47">
              <a:extLst>
                <a:ext uri="{FF2B5EF4-FFF2-40B4-BE49-F238E27FC236}">
                  <a16:creationId xmlns:a16="http://schemas.microsoft.com/office/drawing/2014/main" id="{EA6CE117-1927-480B-82DA-AF3C9F93FED2}"/>
                </a:ext>
              </a:extLst>
            </p:cNvPr>
            <p:cNvSpPr/>
            <p:nvPr/>
          </p:nvSpPr>
          <p:spPr>
            <a:xfrm rot="16200000">
              <a:off x="5162635" y="5536505"/>
              <a:ext cx="172618" cy="104006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cxnSp>
          <p:nvCxnSpPr>
            <p:cNvPr id="50" name="Connector: Elbow 49">
              <a:extLst>
                <a:ext uri="{FF2B5EF4-FFF2-40B4-BE49-F238E27FC236}">
                  <a16:creationId xmlns:a16="http://schemas.microsoft.com/office/drawing/2014/main" id="{97F849D6-458C-43B6-B658-CC5D83903C7B}"/>
                </a:ext>
              </a:extLst>
            </p:cNvPr>
            <p:cNvCxnSpPr>
              <a:cxnSpLocks/>
              <a:stCxn id="9" idx="3"/>
              <a:endCxn id="4" idx="1"/>
            </p:cNvCxnSpPr>
            <p:nvPr/>
          </p:nvCxnSpPr>
          <p:spPr>
            <a:xfrm flipV="1">
              <a:off x="4946238" y="644673"/>
              <a:ext cx="1293721" cy="1648345"/>
            </a:xfrm>
            <a:prstGeom prst="bentConnector3">
              <a:avLst>
                <a:gd name="adj1" fmla="val 50000"/>
              </a:avLst>
            </a:prstGeom>
            <a:ln w="3810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or: Elbow 53">
              <a:extLst>
                <a:ext uri="{FF2B5EF4-FFF2-40B4-BE49-F238E27FC236}">
                  <a16:creationId xmlns:a16="http://schemas.microsoft.com/office/drawing/2014/main" id="{D77E7E99-0FA7-4869-A9DF-6A0319F62EEE}"/>
                </a:ext>
              </a:extLst>
            </p:cNvPr>
            <p:cNvCxnSpPr>
              <a:cxnSpLocks/>
              <a:stCxn id="11" idx="3"/>
              <a:endCxn id="93" idx="2"/>
            </p:cNvCxnSpPr>
            <p:nvPr/>
          </p:nvCxnSpPr>
          <p:spPr>
            <a:xfrm>
              <a:off x="5073447" y="3358178"/>
              <a:ext cx="2141136" cy="1726155"/>
            </a:xfrm>
            <a:prstGeom prst="bentConnector3">
              <a:avLst>
                <a:gd name="adj1" fmla="val 50000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Arrow: Down 55">
              <a:extLst>
                <a:ext uri="{FF2B5EF4-FFF2-40B4-BE49-F238E27FC236}">
                  <a16:creationId xmlns:a16="http://schemas.microsoft.com/office/drawing/2014/main" id="{113F6F7D-275E-4470-9110-8A9F923D2655}"/>
                </a:ext>
              </a:extLst>
            </p:cNvPr>
            <p:cNvSpPr/>
            <p:nvPr/>
          </p:nvSpPr>
          <p:spPr>
            <a:xfrm>
              <a:off x="7313654" y="5340796"/>
              <a:ext cx="172618" cy="45412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Arrow: Down 57">
              <a:extLst>
                <a:ext uri="{FF2B5EF4-FFF2-40B4-BE49-F238E27FC236}">
                  <a16:creationId xmlns:a16="http://schemas.microsoft.com/office/drawing/2014/main" id="{41DBC6AA-0DC6-4A40-AAA6-518D8273ABC0}"/>
                </a:ext>
              </a:extLst>
            </p:cNvPr>
            <p:cNvSpPr/>
            <p:nvPr/>
          </p:nvSpPr>
          <p:spPr>
            <a:xfrm>
              <a:off x="3471274" y="6440955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E3108569-EAF5-4AF1-9A5D-AFCB9A1BF643}"/>
                </a:ext>
              </a:extLst>
            </p:cNvPr>
            <p:cNvSpPr/>
            <p:nvPr/>
          </p:nvSpPr>
          <p:spPr>
            <a:xfrm>
              <a:off x="3471272" y="6574458"/>
              <a:ext cx="172618" cy="172618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4CA7E465-A9CE-44B7-A330-56D0402D9B0D}"/>
                </a:ext>
              </a:extLst>
            </p:cNvPr>
            <p:cNvSpPr/>
            <p:nvPr/>
          </p:nvSpPr>
          <p:spPr>
            <a:xfrm>
              <a:off x="7291997" y="46187"/>
              <a:ext cx="172618" cy="172618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Arrow: Down 61">
              <a:extLst>
                <a:ext uri="{FF2B5EF4-FFF2-40B4-BE49-F238E27FC236}">
                  <a16:creationId xmlns:a16="http://schemas.microsoft.com/office/drawing/2014/main" id="{9360D0D3-AD49-41A6-A908-11738C9E5896}"/>
                </a:ext>
              </a:extLst>
            </p:cNvPr>
            <p:cNvSpPr/>
            <p:nvPr/>
          </p:nvSpPr>
          <p:spPr>
            <a:xfrm>
              <a:off x="7291997" y="258384"/>
              <a:ext cx="172618" cy="9861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515DE8F-2B03-4B00-9BD1-4D4A1923F408}"/>
                </a:ext>
              </a:extLst>
            </p:cNvPr>
            <p:cNvSpPr txBox="1"/>
            <p:nvPr/>
          </p:nvSpPr>
          <p:spPr>
            <a:xfrm>
              <a:off x="4227189" y="5708470"/>
              <a:ext cx="2240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yes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3B7BF2D-E195-46AC-AC66-AE5ECC1AE0D9}"/>
                </a:ext>
              </a:extLst>
            </p:cNvPr>
            <p:cNvSpPr txBox="1"/>
            <p:nvPr/>
          </p:nvSpPr>
          <p:spPr>
            <a:xfrm>
              <a:off x="2690278" y="6303565"/>
              <a:ext cx="2240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no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1A48FFD-F4E3-4EA7-813E-CAE4932BEAEA}"/>
                </a:ext>
              </a:extLst>
            </p:cNvPr>
            <p:cNvSpPr txBox="1"/>
            <p:nvPr/>
          </p:nvSpPr>
          <p:spPr>
            <a:xfrm>
              <a:off x="6528352" y="1689573"/>
              <a:ext cx="2240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yes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3363146F-0439-4ECC-A6DD-52E8518D6284}"/>
                </a:ext>
              </a:extLst>
            </p:cNvPr>
            <p:cNvSpPr txBox="1"/>
            <p:nvPr/>
          </p:nvSpPr>
          <p:spPr>
            <a:xfrm>
              <a:off x="7370318" y="1168300"/>
              <a:ext cx="2240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no</a:t>
              </a:r>
            </a:p>
          </p:txBody>
        </p:sp>
        <p:cxnSp>
          <p:nvCxnSpPr>
            <p:cNvPr id="72" name="Connector: Elbow 71">
              <a:extLst>
                <a:ext uri="{FF2B5EF4-FFF2-40B4-BE49-F238E27FC236}">
                  <a16:creationId xmlns:a16="http://schemas.microsoft.com/office/drawing/2014/main" id="{3D0AD584-0DD4-4931-BE29-3F0F7287911E}"/>
                </a:ext>
              </a:extLst>
            </p:cNvPr>
            <p:cNvCxnSpPr>
              <a:cxnSpLocks/>
              <a:stCxn id="16" idx="3"/>
              <a:endCxn id="93" idx="6"/>
            </p:cNvCxnSpPr>
            <p:nvPr/>
          </p:nvCxnSpPr>
          <p:spPr>
            <a:xfrm flipH="1">
              <a:off x="7585342" y="1445496"/>
              <a:ext cx="747193" cy="3638837"/>
            </a:xfrm>
            <a:prstGeom prst="bentConnector3">
              <a:avLst>
                <a:gd name="adj1" fmla="val -130537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ED7CDA2-0801-4031-90C3-C13952E497EC}"/>
                </a:ext>
              </a:extLst>
            </p:cNvPr>
            <p:cNvSpPr txBox="1"/>
            <p:nvPr/>
          </p:nvSpPr>
          <p:spPr>
            <a:xfrm>
              <a:off x="6528351" y="4355169"/>
              <a:ext cx="2240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yes</a:t>
              </a:r>
            </a:p>
          </p:txBody>
        </p:sp>
        <p:cxnSp>
          <p:nvCxnSpPr>
            <p:cNvPr id="77" name="Connector: Elbow 76">
              <a:extLst>
                <a:ext uri="{FF2B5EF4-FFF2-40B4-BE49-F238E27FC236}">
                  <a16:creationId xmlns:a16="http://schemas.microsoft.com/office/drawing/2014/main" id="{7281601D-3A0E-4F68-B490-14BE56E0ABE1}"/>
                </a:ext>
              </a:extLst>
            </p:cNvPr>
            <p:cNvCxnSpPr>
              <a:cxnSpLocks/>
              <a:stCxn id="18" idx="3"/>
              <a:endCxn id="17" idx="3"/>
            </p:cNvCxnSpPr>
            <p:nvPr/>
          </p:nvCxnSpPr>
          <p:spPr>
            <a:xfrm flipH="1" flipV="1">
              <a:off x="8436146" y="3052034"/>
              <a:ext cx="78284" cy="800789"/>
            </a:xfrm>
            <a:prstGeom prst="bentConnector3">
              <a:avLst>
                <a:gd name="adj1" fmla="val -632696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32A2F8B-69F8-436D-AA01-335258E26D3E}"/>
                </a:ext>
              </a:extLst>
            </p:cNvPr>
            <p:cNvSpPr txBox="1"/>
            <p:nvPr/>
          </p:nvSpPr>
          <p:spPr>
            <a:xfrm>
              <a:off x="7682624" y="2773036"/>
              <a:ext cx="2240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no</a:t>
              </a:r>
            </a:p>
          </p:txBody>
        </p:sp>
      </p:grpSp>
      <p:pic>
        <p:nvPicPr>
          <p:cNvPr id="86" name="Picture 85">
            <a:extLst>
              <a:ext uri="{FF2B5EF4-FFF2-40B4-BE49-F238E27FC236}">
                <a16:creationId xmlns:a16="http://schemas.microsoft.com/office/drawing/2014/main" id="{8D8F4795-0D1C-426D-92D0-BEF941416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748866" y="1313926"/>
            <a:ext cx="284393" cy="562461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0296D5D1-90E8-49FD-A16C-665EA2208869}"/>
              </a:ext>
            </a:extLst>
          </p:cNvPr>
          <p:cNvSpPr txBox="1"/>
          <p:nvPr/>
        </p:nvSpPr>
        <p:spPr>
          <a:xfrm>
            <a:off x="8450729" y="2014316"/>
            <a:ext cx="2307942" cy="7386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User push emergency button on either mobile app or on BMS case </a:t>
            </a: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E832EB4D-458D-4B06-AE99-92AC8876F27B}"/>
              </a:ext>
            </a:extLst>
          </p:cNvPr>
          <p:cNvSpPr/>
          <p:nvPr/>
        </p:nvSpPr>
        <p:spPr>
          <a:xfrm>
            <a:off x="9104638" y="1547651"/>
            <a:ext cx="1000124" cy="30203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Interrupt</a:t>
            </a:r>
          </a:p>
        </p:txBody>
      </p:sp>
      <p:cxnSp>
        <p:nvCxnSpPr>
          <p:cNvPr id="90" name="Connector: Elbow 89">
            <a:extLst>
              <a:ext uri="{FF2B5EF4-FFF2-40B4-BE49-F238E27FC236}">
                <a16:creationId xmlns:a16="http://schemas.microsoft.com/office/drawing/2014/main" id="{C10E37F4-F333-4C95-A94B-AD10FF3BF7B1}"/>
              </a:ext>
            </a:extLst>
          </p:cNvPr>
          <p:cNvCxnSpPr>
            <a:cxnSpLocks/>
            <a:stCxn id="87" idx="2"/>
            <a:endCxn id="93" idx="5"/>
          </p:cNvCxnSpPr>
          <p:nvPr/>
        </p:nvCxnSpPr>
        <p:spPr>
          <a:xfrm rot="5400000">
            <a:off x="6710181" y="2333907"/>
            <a:ext cx="2475447" cy="3313592"/>
          </a:xfrm>
          <a:prstGeom prst="bentConnector3">
            <a:avLst>
              <a:gd name="adj1" fmla="val 111542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Oval 92">
            <a:extLst>
              <a:ext uri="{FF2B5EF4-FFF2-40B4-BE49-F238E27FC236}">
                <a16:creationId xmlns:a16="http://schemas.microsoft.com/office/drawing/2014/main" id="{A8E09241-ABAB-4DF3-BF61-BC44238EDC07}"/>
              </a:ext>
            </a:extLst>
          </p:cNvPr>
          <p:cNvSpPr/>
          <p:nvPr/>
        </p:nvSpPr>
        <p:spPr>
          <a:xfrm>
            <a:off x="5974645" y="4895582"/>
            <a:ext cx="370759" cy="3899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3B9D03B-EBCA-4996-9D71-564BDC742420}"/>
              </a:ext>
            </a:extLst>
          </p:cNvPr>
          <p:cNvSpPr txBox="1"/>
          <p:nvPr/>
        </p:nvSpPr>
        <p:spPr>
          <a:xfrm>
            <a:off x="7947349" y="5799194"/>
            <a:ext cx="3692489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*</a:t>
            </a:r>
            <a:r>
              <a:rPr lang="en-US" sz="1400" b="1" u="sng" dirty="0">
                <a:solidFill>
                  <a:srgbClr val="FF0000"/>
                </a:solidFill>
                <a:highlight>
                  <a:srgbClr val="FFFF00"/>
                </a:highlight>
              </a:rPr>
              <a:t>Note: </a:t>
            </a:r>
            <a:r>
              <a:rPr lang="en-US" sz="1400" u="sng" dirty="0">
                <a:solidFill>
                  <a:srgbClr val="FF0000"/>
                </a:solidFill>
                <a:highlight>
                  <a:srgbClr val="FFFF00"/>
                </a:highlight>
              </a:rPr>
              <a:t>For safety issue, after the contactor is opened, battery shall not resume operation in any circumstances until it is checked by technicians. 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1A92481-7424-4447-93F7-1D71D6FE4B89}"/>
              </a:ext>
            </a:extLst>
          </p:cNvPr>
          <p:cNvSpPr txBox="1"/>
          <p:nvPr/>
        </p:nvSpPr>
        <p:spPr>
          <a:xfrm>
            <a:off x="1464280" y="2393872"/>
            <a:ext cx="2240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2"/>
                </a:solidFill>
              </a:rPr>
              <a:t>No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F7E7711-666A-4080-9FE9-3BB467B2D1B6}"/>
              </a:ext>
            </a:extLst>
          </p:cNvPr>
          <p:cNvSpPr txBox="1"/>
          <p:nvPr/>
        </p:nvSpPr>
        <p:spPr>
          <a:xfrm>
            <a:off x="2742248" y="2020720"/>
            <a:ext cx="2240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2"/>
                </a:solidFill>
              </a:rPr>
              <a:t>Yes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F183CFD-BF37-4368-BB70-839FF330185B}"/>
              </a:ext>
            </a:extLst>
          </p:cNvPr>
          <p:cNvSpPr txBox="1"/>
          <p:nvPr/>
        </p:nvSpPr>
        <p:spPr>
          <a:xfrm>
            <a:off x="1664635" y="3438358"/>
            <a:ext cx="2240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2"/>
                </a:solidFill>
              </a:rPr>
              <a:t>yes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B5EE80B-C5F2-448F-9C3A-F08312626C43}"/>
              </a:ext>
            </a:extLst>
          </p:cNvPr>
          <p:cNvSpPr txBox="1"/>
          <p:nvPr/>
        </p:nvSpPr>
        <p:spPr>
          <a:xfrm>
            <a:off x="3104035" y="3099638"/>
            <a:ext cx="2240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2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745589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585DD-CE04-4521-A241-36E0C90DF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System Components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8178C-81D9-40D2-9EAB-D1313EE32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79589"/>
            <a:ext cx="9457266" cy="4223278"/>
          </a:xfrm>
        </p:spPr>
        <p:txBody>
          <a:bodyPr/>
          <a:lstStyle/>
          <a:p>
            <a:r>
              <a:rPr lang="en-US" sz="2400" b="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MCU: Arduino Atmega1280 </a:t>
            </a:r>
          </a:p>
          <a:p>
            <a:r>
              <a:rPr lang="en-US" sz="2400" b="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The display: 5” LCD monitor with serial interface for data transfer</a:t>
            </a:r>
          </a:p>
          <a:p>
            <a:r>
              <a:rPr lang="en-US" sz="24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Mobile Control: a smart phone with NETPIE application  </a:t>
            </a:r>
          </a:p>
          <a:p>
            <a:r>
              <a:rPr lang="en-US" sz="24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A push-button switch </a:t>
            </a:r>
            <a:r>
              <a:rPr lang="en-US" sz="2400" dirty="0">
                <a:solidFill>
                  <a:srgbClr val="000000"/>
                </a:solidFill>
                <a:latin typeface="Franklin Gothic Book" panose="020B0503020102020204" pitchFamily="34" charset="0"/>
                <a:sym typeface="Wingdings" panose="05000000000000000000" pitchFamily="2" charset="2"/>
              </a:rPr>
              <a:t> 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Franklin Gothic Book" panose="020B0503020102020204" pitchFamily="34" charset="0"/>
              </a:rPr>
              <a:t>B</a:t>
            </a:r>
            <a:r>
              <a:rPr lang="en-US" sz="2400" dirty="0">
                <a:solidFill>
                  <a:srgbClr val="000000"/>
                </a:solidFill>
                <a:latin typeface="Franklin Gothic Book" panose="020B0503020102020204" pitchFamily="34" charset="0"/>
              </a:rPr>
              <a:t>attery charging/Discharging interrupt</a:t>
            </a:r>
            <a:endParaRPr lang="en-US" sz="2400" b="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Franklin Gothic Book" panose="020B05030201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79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8A720-680F-41AB-B761-39C1A9AB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279400"/>
            <a:ext cx="8596668" cy="1320800"/>
          </a:xfrm>
        </p:spPr>
        <p:txBody>
          <a:bodyPr/>
          <a:lstStyle/>
          <a:p>
            <a:r>
              <a:rPr lang="en-US" dirty="0"/>
              <a:t>Tasks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7D0F7-AA87-44FA-ABC6-3C32B84D0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134" y="1159933"/>
            <a:ext cx="11286066" cy="52323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1) Data sourcing </a:t>
            </a:r>
            <a:r>
              <a:rPr lang="en-US" b="1" dirty="0">
                <a:sym typeface="Wingdings" panose="05000000000000000000" pitchFamily="2" charset="2"/>
              </a:rPr>
              <a:t> acquire all the essential data from reliable sources </a:t>
            </a:r>
            <a:endParaRPr lang="en-US" b="1" dirty="0"/>
          </a:p>
          <a:p>
            <a:pPr>
              <a:buFontTx/>
              <a:buChar char="-"/>
            </a:pPr>
            <a:r>
              <a:rPr lang="en-US" dirty="0"/>
              <a:t>Relationship between output PV panel and time (in 24 </a:t>
            </a:r>
            <a:r>
              <a:rPr lang="en-US" dirty="0" err="1"/>
              <a:t>hrs</a:t>
            </a:r>
            <a:r>
              <a:rPr lang="en-US" dirty="0"/>
              <a:t>) </a:t>
            </a:r>
          </a:p>
          <a:p>
            <a:pPr>
              <a:buFontTx/>
              <a:buChar char="-"/>
            </a:pPr>
            <a:r>
              <a:rPr lang="en-US" dirty="0"/>
              <a:t>Relationship between energy usage of solar lamp and time (In 24 </a:t>
            </a:r>
            <a:r>
              <a:rPr lang="en-US" dirty="0" err="1"/>
              <a:t>hrs</a:t>
            </a:r>
            <a:r>
              <a:rPr lang="en-US" dirty="0"/>
              <a:t>)</a:t>
            </a:r>
          </a:p>
          <a:p>
            <a:pPr>
              <a:buFontTx/>
              <a:buChar char="-"/>
            </a:pPr>
            <a:r>
              <a:rPr lang="en-US" dirty="0"/>
              <a:t>Lead acid battery initial data voltage/ current / SOC/ SOH and Battery capacity</a:t>
            </a:r>
          </a:p>
          <a:p>
            <a:pPr marL="0" indent="0">
              <a:buNone/>
            </a:pPr>
            <a:r>
              <a:rPr lang="en-US" b="1" dirty="0"/>
              <a:t>2) Data management and .CSV files generation</a:t>
            </a:r>
          </a:p>
          <a:p>
            <a:pPr>
              <a:buFontTx/>
              <a:buChar char="-"/>
            </a:pPr>
            <a:r>
              <a:rPr lang="en-US" dirty="0"/>
              <a:t>Convert all data into .csv files (1440 samples) and re-arrange them into a proper format</a:t>
            </a:r>
          </a:p>
          <a:p>
            <a:pPr marL="0" indent="0">
              <a:buNone/>
            </a:pPr>
            <a:r>
              <a:rPr lang="en-US" b="1" dirty="0"/>
              <a:t>3) Software Development</a:t>
            </a:r>
          </a:p>
          <a:p>
            <a:pPr>
              <a:buFontTx/>
              <a:buChar char="-"/>
            </a:pPr>
            <a:r>
              <a:rPr lang="en-US" dirty="0"/>
              <a:t>Develop each software module (see next slide) </a:t>
            </a:r>
          </a:p>
          <a:p>
            <a:pPr marL="0" indent="0">
              <a:buNone/>
            </a:pPr>
            <a:r>
              <a:rPr lang="en-US" b="1" dirty="0"/>
              <a:t>4) Software Functional Test</a:t>
            </a:r>
          </a:p>
          <a:p>
            <a:pPr>
              <a:buFontTx/>
              <a:buChar char="-"/>
            </a:pPr>
            <a:r>
              <a:rPr lang="en-US" dirty="0"/>
              <a:t>Test each software module</a:t>
            </a:r>
          </a:p>
          <a:p>
            <a:pPr marL="0" indent="0">
              <a:buNone/>
            </a:pPr>
            <a:r>
              <a:rPr lang="en-US" b="1" dirty="0"/>
              <a:t>5) LCD study and development</a:t>
            </a:r>
          </a:p>
          <a:p>
            <a:pPr>
              <a:buFontTx/>
              <a:buChar char="-"/>
            </a:pPr>
            <a:r>
              <a:rPr lang="en-US" dirty="0"/>
              <a:t>Code LCD screen and connect to Arduino board </a:t>
            </a:r>
          </a:p>
          <a:p>
            <a:pPr marL="0" indent="0">
              <a:buNone/>
            </a:pPr>
            <a:r>
              <a:rPr lang="en-US" b="1" dirty="0"/>
              <a:t>6) Integration Test</a:t>
            </a:r>
          </a:p>
          <a:p>
            <a:pPr marL="0" indent="0">
              <a:buNone/>
            </a:pPr>
            <a:r>
              <a:rPr lang="en-US" dirty="0"/>
              <a:t>- Integrate all software modules together with LCD, push button and mobile and run final test 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 3" charset="2"/>
              <a:buAutoNum type="arabicParenR"/>
            </a:pPr>
            <a:endParaRPr lang="en-US" dirty="0"/>
          </a:p>
          <a:p>
            <a:pPr>
              <a:buAutoNum type="arabicParenR"/>
            </a:pPr>
            <a:endParaRPr lang="en-US" dirty="0"/>
          </a:p>
          <a:p>
            <a:pPr>
              <a:buAutoNum type="arabicParenR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77654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1167</TotalTime>
  <Words>1181</Words>
  <Application>Microsoft Office PowerPoint</Application>
  <PresentationFormat>Widescreen</PresentationFormat>
  <Paragraphs>243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Franklin Gothic Book</vt:lpstr>
      <vt:lpstr>Trebuchet MS</vt:lpstr>
      <vt:lpstr>Wingdings 3</vt:lpstr>
      <vt:lpstr>Facet</vt:lpstr>
      <vt:lpstr>Battery Management for Standalone Solar-Power Lighting System</vt:lpstr>
      <vt:lpstr>Overview</vt:lpstr>
      <vt:lpstr>Data Acquisition</vt:lpstr>
      <vt:lpstr>PowerPoint Presentation</vt:lpstr>
      <vt:lpstr>Features</vt:lpstr>
      <vt:lpstr>Scope and Limitation</vt:lpstr>
      <vt:lpstr>PowerPoint Presentation</vt:lpstr>
      <vt:lpstr>System Components</vt:lpstr>
      <vt:lpstr>Tasks Overview</vt:lpstr>
      <vt:lpstr>Software Development Breaks down</vt:lpstr>
      <vt:lpstr>Project 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Napat Trongnukul</dc:creator>
  <cp:lastModifiedBy>Napat Trongnukul</cp:lastModifiedBy>
  <cp:revision>105</cp:revision>
  <dcterms:created xsi:type="dcterms:W3CDTF">2022-01-31T03:05:11Z</dcterms:created>
  <dcterms:modified xsi:type="dcterms:W3CDTF">2022-02-21T06:34:55Z</dcterms:modified>
</cp:coreProperties>
</file>

<file path=docProps/thumbnail.jpeg>
</file>